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ppt/authors.xml" ContentType="application/vnd.ms-powerpoint.authors+xml"/>
  <Override PartName="/ppt/changesInfos/changesInfo1.xml" ContentType="application/vnd.ms-powerpoint.changesinfo+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 id="2147483688" r:id="rId5"/>
    <p:sldMasterId id="2147483709" r:id="rId6"/>
  </p:sldMasterIdLst>
  <p:notesMasterIdLst>
    <p:notesMasterId r:id="rId12"/>
  </p:notesMasterIdLst>
  <p:sldIdLst>
    <p:sldId id="329" r:id="rId7"/>
    <p:sldId id="452" r:id="rId8"/>
    <p:sldId id="453" r:id="rId9"/>
    <p:sldId id="454" r:id="rId10"/>
    <p:sldId id="451" r:id="rId1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8A485495-5037-13A6-AB9E-C8AAA9DC1571}" name="Dertilis, James M CWO-5 USN CENEODDIVE PTY FL (USA)" initials="JD" userId="S::james.m.dertilis.mil@us.navy.mil::91864356-d57e-428f-9582-eb2aa39d9e5f"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182" autoAdjust="0"/>
    <p:restoredTop sz="96677" autoAdjust="0"/>
  </p:normalViewPr>
  <p:slideViewPr>
    <p:cSldViewPr snapToGrid="0">
      <p:cViewPr varScale="1">
        <p:scale>
          <a:sx n="109" d="100"/>
          <a:sy n="109" d="100"/>
        </p:scale>
        <p:origin x="942" y="108"/>
      </p:cViewPr>
      <p:guideLst/>
    </p:cSldViewPr>
  </p:slideViewPr>
  <p:notesTextViewPr>
    <p:cViewPr>
      <p:scale>
        <a:sx n="1" d="1"/>
        <a:sy n="1" d="1"/>
      </p:scale>
      <p:origin x="0" y="0"/>
    </p:cViewPr>
  </p:notesTextViewPr>
  <p:sorterViewPr>
    <p:cViewPr>
      <p:scale>
        <a:sx n="130" d="100"/>
        <a:sy n="130" d="100"/>
      </p:scale>
      <p:origin x="0" y="-688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2.xml"/><Relationship Id="rId13"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notesMaster" Target="notesMasters/notesMaster1.xml"/><Relationship Id="rId103" Type="http://schemas.microsoft.com/office/2018/10/relationships/authors" Target="authors.xml"/><Relationship Id="rId2" Type="http://schemas.openxmlformats.org/officeDocument/2006/relationships/customXml" Target="../customXml/item2.xml"/><Relationship Id="rId16" Type="http://schemas.openxmlformats.org/officeDocument/2006/relationships/tableStyles" Target="tableStyles.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5.xml"/><Relationship Id="rId102" Type="http://schemas.microsoft.com/office/2016/11/relationships/changesInfo" Target="changesInfos/changesInfo1.xml"/><Relationship Id="rId5" Type="http://schemas.openxmlformats.org/officeDocument/2006/relationships/slideMaster" Target="slideMasters/slideMaster2.xml"/><Relationship Id="rId15" Type="http://schemas.openxmlformats.org/officeDocument/2006/relationships/theme" Target="theme/theme1.xml"/><Relationship Id="rId10" Type="http://schemas.openxmlformats.org/officeDocument/2006/relationships/slide" Target="slides/slide4.xml"/><Relationship Id="rId4" Type="http://schemas.openxmlformats.org/officeDocument/2006/relationships/slideMaster" Target="slideMasters/slideMaster1.xml"/><Relationship Id="rId9" Type="http://schemas.openxmlformats.org/officeDocument/2006/relationships/slide" Target="slides/slide3.xml"/><Relationship Id="rId14" Type="http://schemas.openxmlformats.org/officeDocument/2006/relationships/viewProps" Target="viewProps.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Kowalczyk, Allison H LT USN (USA)" userId="f636f802-041f-4e24-832c-b850024e46f9" providerId="ADAL" clId="{C546E0DE-6337-4BE6-B9EC-EF5A94233034}"/>
    <pc:docChg chg="custSel modSld delMainMaster">
      <pc:chgData name="Kowalczyk, Allison H LT USN (USA)" userId="f636f802-041f-4e24-832c-b850024e46f9" providerId="ADAL" clId="{C546E0DE-6337-4BE6-B9EC-EF5A94233034}" dt="2024-09-30T13:39:29.829" v="7" actId="1076"/>
      <pc:docMkLst>
        <pc:docMk/>
      </pc:docMkLst>
      <pc:sldChg chg="modSp mod modClrScheme chgLayout">
        <pc:chgData name="Kowalczyk, Allison H LT USN (USA)" userId="f636f802-041f-4e24-832c-b850024e46f9" providerId="ADAL" clId="{C546E0DE-6337-4BE6-B9EC-EF5A94233034}" dt="2024-09-30T13:39:29.829" v="7" actId="1076"/>
        <pc:sldMkLst>
          <pc:docMk/>
          <pc:sldMk cId="3496511613" sldId="258"/>
        </pc:sldMkLst>
        <pc:spChg chg="mod ord">
          <ac:chgData name="Kowalczyk, Allison H LT USN (USA)" userId="f636f802-041f-4e24-832c-b850024e46f9" providerId="ADAL" clId="{C546E0DE-6337-4BE6-B9EC-EF5A94233034}" dt="2024-09-30T13:39:13.412" v="5" actId="700"/>
          <ac:spMkLst>
            <pc:docMk/>
            <pc:sldMk cId="3496511613" sldId="258"/>
            <ac:spMk id="2" creationId="{00000000-0000-0000-0000-000000000000}"/>
          </ac:spMkLst>
        </pc:spChg>
        <pc:spChg chg="mod ord">
          <ac:chgData name="Kowalczyk, Allison H LT USN (USA)" userId="f636f802-041f-4e24-832c-b850024e46f9" providerId="ADAL" clId="{C546E0DE-6337-4BE6-B9EC-EF5A94233034}" dt="2024-09-30T13:39:29.829" v="7" actId="1076"/>
          <ac:spMkLst>
            <pc:docMk/>
            <pc:sldMk cId="3496511613" sldId="258"/>
            <ac:spMk id="3" creationId="{00000000-0000-0000-0000-000000000000}"/>
          </ac:spMkLst>
        </pc:spChg>
        <pc:spChg chg="mod ord">
          <ac:chgData name="Kowalczyk, Allison H LT USN (USA)" userId="f636f802-041f-4e24-832c-b850024e46f9" providerId="ADAL" clId="{C546E0DE-6337-4BE6-B9EC-EF5A94233034}" dt="2024-09-30T13:39:17.162" v="6" actId="121"/>
          <ac:spMkLst>
            <pc:docMk/>
            <pc:sldMk cId="3496511613" sldId="258"/>
            <ac:spMk id="6" creationId="{00000000-0000-0000-0000-000000000000}"/>
          </ac:spMkLst>
        </pc:spChg>
      </pc:sldChg>
      <pc:sldChg chg="addSp modSp mod modClrScheme chgLayout">
        <pc:chgData name="Kowalczyk, Allison H LT USN (USA)" userId="f636f802-041f-4e24-832c-b850024e46f9" providerId="ADAL" clId="{C546E0DE-6337-4BE6-B9EC-EF5A94233034}" dt="2024-09-30T13:39:06.454" v="4" actId="1076"/>
        <pc:sldMkLst>
          <pc:docMk/>
          <pc:sldMk cId="3327897854" sldId="260"/>
        </pc:sldMkLst>
        <pc:spChg chg="add mod ord">
          <ac:chgData name="Kowalczyk, Allison H LT USN (USA)" userId="f636f802-041f-4e24-832c-b850024e46f9" providerId="ADAL" clId="{C546E0DE-6337-4BE6-B9EC-EF5A94233034}" dt="2024-09-30T13:38:46.080" v="0" actId="700"/>
          <ac:spMkLst>
            <pc:docMk/>
            <pc:sldMk cId="3327897854" sldId="260"/>
            <ac:spMk id="3" creationId="{5F9EC04B-3A15-8B5C-3B27-3C1605C36DA6}"/>
          </ac:spMkLst>
        </pc:spChg>
        <pc:spChg chg="mod ord">
          <ac:chgData name="Kowalczyk, Allison H LT USN (USA)" userId="f636f802-041f-4e24-832c-b850024e46f9" providerId="ADAL" clId="{C546E0DE-6337-4BE6-B9EC-EF5A94233034}" dt="2024-09-30T13:38:46.080" v="0" actId="700"/>
          <ac:spMkLst>
            <pc:docMk/>
            <pc:sldMk cId="3327897854" sldId="260"/>
            <ac:spMk id="4" creationId="{00000000-0000-0000-0000-000000000000}"/>
          </ac:spMkLst>
        </pc:spChg>
        <pc:spChg chg="mod ord">
          <ac:chgData name="Kowalczyk, Allison H LT USN (USA)" userId="f636f802-041f-4e24-832c-b850024e46f9" providerId="ADAL" clId="{C546E0DE-6337-4BE6-B9EC-EF5A94233034}" dt="2024-09-30T13:39:06.454" v="4" actId="1076"/>
          <ac:spMkLst>
            <pc:docMk/>
            <pc:sldMk cId="3327897854" sldId="260"/>
            <ac:spMk id="81" creationId="{00000000-0000-0000-0000-000000000000}"/>
          </ac:spMkLst>
        </pc:spChg>
      </pc:sldChg>
      <pc:sldMasterChg chg="del delSldLayout">
        <pc:chgData name="Kowalczyk, Allison H LT USN (USA)" userId="f636f802-041f-4e24-832c-b850024e46f9" providerId="ADAL" clId="{C546E0DE-6337-4BE6-B9EC-EF5A94233034}" dt="2024-09-30T13:39:13.412" v="5" actId="700"/>
        <pc:sldMasterMkLst>
          <pc:docMk/>
          <pc:sldMasterMk cId="2173101413" sldId="2147483698"/>
        </pc:sldMasterMkLst>
        <pc:sldLayoutChg chg="del">
          <pc:chgData name="Kowalczyk, Allison H LT USN (USA)" userId="f636f802-041f-4e24-832c-b850024e46f9" providerId="ADAL" clId="{C546E0DE-6337-4BE6-B9EC-EF5A94233034}" dt="2024-09-30T13:39:13.412" v="5" actId="700"/>
          <pc:sldLayoutMkLst>
            <pc:docMk/>
            <pc:sldMasterMk cId="2173101413" sldId="2147483698"/>
            <pc:sldLayoutMk cId="1161975756" sldId="2147483699"/>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4293418183" sldId="2147483700"/>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4024275882" sldId="2147483701"/>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3631610979" sldId="2147483702"/>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997437130" sldId="2147483703"/>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3588466512" sldId="2147483704"/>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3741103634" sldId="2147483705"/>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1288294206" sldId="2147483706"/>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1429131989" sldId="2147483707"/>
          </pc:sldLayoutMkLst>
        </pc:sldLayoutChg>
        <pc:sldLayoutChg chg="del">
          <pc:chgData name="Kowalczyk, Allison H LT USN (USA)" userId="f636f802-041f-4e24-832c-b850024e46f9" providerId="ADAL" clId="{C546E0DE-6337-4BE6-B9EC-EF5A94233034}" dt="2024-09-30T13:39:13.412" v="5" actId="700"/>
          <pc:sldLayoutMkLst>
            <pc:docMk/>
            <pc:sldMasterMk cId="2173101413" sldId="2147483698"/>
            <pc:sldLayoutMk cId="3706027044" sldId="2147483708"/>
          </pc:sldLayoutMkLst>
        </pc:sldLayoutChg>
      </pc:sldMaster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5AF6F99-3391-41F2-935B-BEBC9EDEB22C}" type="datetimeFigureOut">
              <a:rPr lang="en-US" smtClean="0"/>
              <a:t>1/6/2025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08B66E60-B958-4791-B61F-3DF3C288561C}" type="slidenum">
              <a:rPr lang="en-US" smtClean="0"/>
              <a:t>‹#›</a:t>
            </a:fld>
            <a:endParaRPr lang="en-US"/>
          </a:p>
        </p:txBody>
      </p:sp>
    </p:spTree>
    <p:extLst>
      <p:ext uri="{BB962C8B-B14F-4D97-AF65-F5344CB8AC3E}">
        <p14:creationId xmlns:p14="http://schemas.microsoft.com/office/powerpoint/2010/main" val="111514057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pPr marL="0" marR="0" lvl="0" indent="0" algn="r" defTabSz="938161" rtl="0" eaLnBrk="1" fontAlgn="auto" latinLnBrk="0" hangingPunct="1">
              <a:lnSpc>
                <a:spcPct val="100000"/>
              </a:lnSpc>
              <a:spcBef>
                <a:spcPts val="0"/>
              </a:spcBef>
              <a:spcAft>
                <a:spcPts val="0"/>
              </a:spcAft>
              <a:buClrTx/>
              <a:buSzTx/>
              <a:buFontTx/>
              <a:buNone/>
              <a:tabLst/>
              <a:defRPr/>
            </a:pPr>
            <a:fld id="{FBDC0080-6EED-429E-A6A7-FB91A561EBA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8161"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675" name="Rectangle 2"/>
          <p:cNvSpPr>
            <a:spLocks noGrp="1" noRot="1" noChangeAspect="1" noChangeArrowheads="1" noTextEdit="1"/>
          </p:cNvSpPr>
          <p:nvPr>
            <p:ph type="sldImg"/>
          </p:nvPr>
        </p:nvSpPr>
        <p:spPr>
          <a:xfrm>
            <a:off x="1181100" y="509588"/>
            <a:ext cx="4648200" cy="3486150"/>
          </a:xfrm>
          <a:ln/>
        </p:spPr>
      </p:sp>
      <p:sp>
        <p:nvSpPr>
          <p:cNvPr id="28676" name="Rectangle 3"/>
          <p:cNvSpPr>
            <a:spLocks noGrp="1" noChangeArrowheads="1"/>
          </p:cNvSpPr>
          <p:nvPr>
            <p:ph type="body" idx="1"/>
          </p:nvPr>
        </p:nvSpPr>
        <p:spPr>
          <a:xfrm>
            <a:off x="803275" y="4005264"/>
            <a:ext cx="5454650" cy="4964112"/>
          </a:xfrm>
          <a:noFill/>
          <a:ln/>
        </p:spPr>
        <p:txBody>
          <a:bodyPr/>
          <a:lstStyle/>
          <a:p>
            <a:endParaRPr lang="en-US" sz="1100" dirty="0"/>
          </a:p>
        </p:txBody>
      </p:sp>
    </p:spTree>
    <p:extLst>
      <p:ext uri="{BB962C8B-B14F-4D97-AF65-F5344CB8AC3E}">
        <p14:creationId xmlns:p14="http://schemas.microsoft.com/office/powerpoint/2010/main" val="396897529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7"/>
          <p:cNvSpPr>
            <a:spLocks noGrp="1" noChangeArrowheads="1"/>
          </p:cNvSpPr>
          <p:nvPr>
            <p:ph type="sldNum" sz="quarter" idx="5"/>
          </p:nvPr>
        </p:nvSpPr>
        <p:spPr>
          <a:noFill/>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127A619-4329-40A4-88D9-17D08725F582}"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0483" name="Rectangle 2"/>
          <p:cNvSpPr>
            <a:spLocks noGrp="1" noRot="1" noChangeAspect="1" noChangeArrowheads="1" noTextEdit="1"/>
          </p:cNvSpPr>
          <p:nvPr>
            <p:ph type="sldImg"/>
          </p:nvPr>
        </p:nvSpPr>
        <p:spPr>
          <a:xfrm>
            <a:off x="1182688" y="696913"/>
            <a:ext cx="4646612" cy="3484562"/>
          </a:xfrm>
          <a:ln/>
        </p:spPr>
      </p:sp>
      <p:sp>
        <p:nvSpPr>
          <p:cNvPr id="20484" name="Rectangle 3"/>
          <p:cNvSpPr>
            <a:spLocks noGrp="1" noChangeArrowheads="1"/>
          </p:cNvSpPr>
          <p:nvPr>
            <p:ph type="body" idx="1"/>
          </p:nvPr>
        </p:nvSpPr>
        <p:spPr>
          <a:xfrm>
            <a:off x="89713" y="4171215"/>
            <a:ext cx="6731650" cy="4987531"/>
          </a:xfrm>
          <a:noFill/>
          <a:ln/>
        </p:spPr>
        <p:txBody>
          <a:bodyPr/>
          <a:lstStyle/>
          <a:p>
            <a:pPr>
              <a:lnSpc>
                <a:spcPct val="80000"/>
              </a:lnSpc>
              <a:spcBef>
                <a:spcPct val="0"/>
              </a:spcBef>
            </a:pPr>
            <a:endParaRPr lang="en-US" sz="900" dirty="0"/>
          </a:p>
        </p:txBody>
      </p:sp>
    </p:spTree>
    <p:extLst>
      <p:ext uri="{BB962C8B-B14F-4D97-AF65-F5344CB8AC3E}">
        <p14:creationId xmlns:p14="http://schemas.microsoft.com/office/powerpoint/2010/main" val="196310362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pPr marL="0" marR="0" lvl="0" indent="0" algn="r" defTabSz="938161" rtl="0" eaLnBrk="1" fontAlgn="auto" latinLnBrk="0" hangingPunct="1">
              <a:lnSpc>
                <a:spcPct val="100000"/>
              </a:lnSpc>
              <a:spcBef>
                <a:spcPts val="0"/>
              </a:spcBef>
              <a:spcAft>
                <a:spcPts val="0"/>
              </a:spcAft>
              <a:buClrTx/>
              <a:buSzTx/>
              <a:buFontTx/>
              <a:buNone/>
              <a:tabLst/>
              <a:defRPr/>
            </a:pPr>
            <a:fld id="{FBDC0080-6EED-429E-A6A7-FB91A561EBA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8161" rtl="0" eaLnBrk="1" fontAlgn="auto" latinLnBrk="0" hangingPunct="1">
                <a:lnSpc>
                  <a:spcPct val="100000"/>
                </a:lnSpc>
                <a:spcBef>
                  <a:spcPts val="0"/>
                </a:spcBef>
                <a:spcAft>
                  <a:spcPts val="0"/>
                </a:spcAft>
                <a:buClrTx/>
                <a:buSzTx/>
                <a:buFontTx/>
                <a:buNone/>
                <a:tabLst/>
                <a:defRPr/>
              </a:pPr>
              <a:t>4</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675" name="Rectangle 2"/>
          <p:cNvSpPr>
            <a:spLocks noGrp="1" noRot="1" noChangeAspect="1" noChangeArrowheads="1" noTextEdit="1"/>
          </p:cNvSpPr>
          <p:nvPr>
            <p:ph type="sldImg"/>
          </p:nvPr>
        </p:nvSpPr>
        <p:spPr>
          <a:xfrm>
            <a:off x="1181100" y="509588"/>
            <a:ext cx="4648200" cy="3486150"/>
          </a:xfrm>
          <a:ln/>
        </p:spPr>
      </p:sp>
      <p:sp>
        <p:nvSpPr>
          <p:cNvPr id="28676" name="Rectangle 3"/>
          <p:cNvSpPr>
            <a:spLocks noGrp="1" noChangeArrowheads="1"/>
          </p:cNvSpPr>
          <p:nvPr>
            <p:ph type="body" idx="1"/>
          </p:nvPr>
        </p:nvSpPr>
        <p:spPr>
          <a:xfrm>
            <a:off x="803275" y="4005264"/>
            <a:ext cx="5454650" cy="4964112"/>
          </a:xfrm>
          <a:noFill/>
          <a:ln/>
        </p:spPr>
        <p:txBody>
          <a:bodyPr/>
          <a:lstStyle/>
          <a:p>
            <a:endParaRPr lang="en-US" sz="1100" baseline="0" dirty="0"/>
          </a:p>
        </p:txBody>
      </p:sp>
    </p:spTree>
    <p:extLst>
      <p:ext uri="{BB962C8B-B14F-4D97-AF65-F5344CB8AC3E}">
        <p14:creationId xmlns:p14="http://schemas.microsoft.com/office/powerpoint/2010/main" val="35079731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7"/>
          <p:cNvSpPr>
            <a:spLocks noGrp="1" noChangeArrowheads="1"/>
          </p:cNvSpPr>
          <p:nvPr>
            <p:ph type="sldNum" sz="quarter" idx="5"/>
          </p:nvPr>
        </p:nvSpPr>
        <p:spPr>
          <a:noFill/>
        </p:spPr>
        <p:txBody>
          <a:bodyPr/>
          <a:lstStyle/>
          <a:p>
            <a:pPr marL="0" marR="0" lvl="0" indent="0" algn="r" defTabSz="938161" rtl="0" eaLnBrk="1" fontAlgn="auto" latinLnBrk="0" hangingPunct="1">
              <a:lnSpc>
                <a:spcPct val="100000"/>
              </a:lnSpc>
              <a:spcBef>
                <a:spcPts val="0"/>
              </a:spcBef>
              <a:spcAft>
                <a:spcPts val="0"/>
              </a:spcAft>
              <a:buClrTx/>
              <a:buSzTx/>
              <a:buFontTx/>
              <a:buNone/>
              <a:tabLst/>
              <a:defRPr/>
            </a:pPr>
            <a:fld id="{FBDC0080-6EED-429E-A6A7-FB91A561EBAB}"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38161"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dirty="0">
              <a:ln>
                <a:noFill/>
              </a:ln>
              <a:solidFill>
                <a:prstClr val="black"/>
              </a:solidFill>
              <a:effectLst/>
              <a:uLnTx/>
              <a:uFillTx/>
              <a:latin typeface="Calibri" panose="020F0502020204030204"/>
              <a:ea typeface="+mn-ea"/>
              <a:cs typeface="+mn-cs"/>
            </a:endParaRPr>
          </a:p>
        </p:txBody>
      </p:sp>
      <p:sp>
        <p:nvSpPr>
          <p:cNvPr id="28675" name="Rectangle 2"/>
          <p:cNvSpPr>
            <a:spLocks noGrp="1" noRot="1" noChangeAspect="1" noChangeArrowheads="1" noTextEdit="1"/>
          </p:cNvSpPr>
          <p:nvPr>
            <p:ph type="sldImg"/>
          </p:nvPr>
        </p:nvSpPr>
        <p:spPr>
          <a:xfrm>
            <a:off x="1181100" y="509588"/>
            <a:ext cx="4648200" cy="3486150"/>
          </a:xfrm>
          <a:ln/>
        </p:spPr>
      </p:sp>
      <p:sp>
        <p:nvSpPr>
          <p:cNvPr id="28676" name="Rectangle 3"/>
          <p:cNvSpPr>
            <a:spLocks noGrp="1" noChangeArrowheads="1"/>
          </p:cNvSpPr>
          <p:nvPr>
            <p:ph type="body" idx="1"/>
          </p:nvPr>
        </p:nvSpPr>
        <p:spPr>
          <a:xfrm>
            <a:off x="803275" y="4005264"/>
            <a:ext cx="5454650" cy="4964112"/>
          </a:xfrm>
          <a:noFill/>
          <a:ln/>
        </p:spPr>
        <p:txBody>
          <a:bodyPr/>
          <a:lstStyle/>
          <a:p>
            <a:endParaRPr lang="en-US" sz="1100" dirty="0"/>
          </a:p>
        </p:txBody>
      </p:sp>
    </p:spTree>
    <p:extLst>
      <p:ext uri="{BB962C8B-B14F-4D97-AF65-F5344CB8AC3E}">
        <p14:creationId xmlns:p14="http://schemas.microsoft.com/office/powerpoint/2010/main" val="89322874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2.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Master" Target="../slideMasters/slideMaster3.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3.png"/><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3.xml"/></Relationships>
</file>

<file path=ppt/slideLayouts/_rels/slideLayout2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Master" Target="../slideMasters/slideMaster3.xml"/></Relationships>
</file>

<file path=ppt/slideLayouts/_rels/slideLayout2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Master" Target="../slideMasters/slideMaster3.xml"/></Relationships>
</file>

<file path=ppt/slideLayouts/_rels/slideLayout24.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3.xml"/></Relationships>
</file>

<file path=ppt/slideLayouts/_rels/slideLayout25.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6.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2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4.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5.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OPNAV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102744571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type="title" preserve="1">
  <p:cSld name="OPNAV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2905709455"/>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type="title" preserve="1">
  <p:cSld name="CNP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414493103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NE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2424" y="1552593"/>
            <a:ext cx="2359152" cy="235915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3451390711"/>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NPC_Title Slide">
    <p:spTree>
      <p:nvGrpSpPr>
        <p:cNvPr id="1" name=""/>
        <p:cNvGrpSpPr/>
        <p:nvPr/>
      </p:nvGrpSpPr>
      <p:grpSpPr>
        <a:xfrm>
          <a:off x="0" y="0"/>
          <a:ext cx="0" cy="0"/>
          <a:chOff x="0" y="0"/>
          <a:chExt cx="0" cy="0"/>
        </a:xfrm>
      </p:grpSpPr>
      <p:pic>
        <p:nvPicPr>
          <p:cNvPr id="12" name="Picture 7" descr="NPC_Seal"/>
          <p:cNvPicPr>
            <a:picLocks noChangeAspect="1" noChangeArrowheads="1"/>
          </p:cNvPicPr>
          <p:nvPr userDrawn="1"/>
        </p:nvPicPr>
        <p:blipFill>
          <a:blip r:embed="rId2" cstate="print"/>
          <a:srcRect/>
          <a:stretch>
            <a:fillRect/>
          </a:stretch>
        </p:blipFill>
        <p:spPr bwMode="auto">
          <a:xfrm>
            <a:off x="3392424" y="1552593"/>
            <a:ext cx="2359152" cy="2359152"/>
          </a:xfrm>
          <a:prstGeom prst="rect">
            <a:avLst/>
          </a:prstGeom>
          <a:noFill/>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57176180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type="title" preserve="1">
  <p:cSld name="NRC_Title Slide">
    <p:spTree>
      <p:nvGrpSpPr>
        <p:cNvPr id="1" name=""/>
        <p:cNvGrpSpPr/>
        <p:nvPr/>
      </p:nvGrpSpPr>
      <p:grpSpPr>
        <a:xfrm>
          <a:off x="0" y="0"/>
          <a:ext cx="0" cy="0"/>
          <a:chOff x="0" y="0"/>
          <a:chExt cx="0" cy="0"/>
        </a:xfrm>
      </p:grpSpPr>
      <p:pic>
        <p:nvPicPr>
          <p:cNvPr id="16" name="Picture 15" descr="cnrc-emblem-2-inch"/>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308809" y="1468978"/>
            <a:ext cx="2526382" cy="2526382"/>
          </a:xfrm>
          <a:prstGeom prst="rect">
            <a:avLst/>
          </a:prstGeom>
          <a:noFill/>
          <a:ln w="9525">
            <a:noFill/>
            <a:miter lim="800000"/>
            <a:headEnd/>
            <a:tailEnd/>
          </a:ln>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801609820"/>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5.xml><?xml version="1.0" encoding="utf-8"?>
<p:sldLayout xmlns:a="http://schemas.openxmlformats.org/drawingml/2006/main" xmlns:r="http://schemas.openxmlformats.org/officeDocument/2006/relationships" xmlns:p="http://schemas.openxmlformats.org/presentationml/2006/main" type="title" preserve="1">
  <p:cSld name="NS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84333" y="1307027"/>
            <a:ext cx="2178792" cy="2819304"/>
          </a:xfrm>
          <a:prstGeom prst="rect">
            <a:avLst/>
          </a:prstGeom>
        </p:spPr>
      </p:pic>
    </p:spTree>
    <p:extLst>
      <p:ext uri="{BB962C8B-B14F-4D97-AF65-F5344CB8AC3E}">
        <p14:creationId xmlns:p14="http://schemas.microsoft.com/office/powerpoint/2010/main" val="320008301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16.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2860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3813976213"/>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umbper Sticker">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spcBef>
                <a:spcPts val="0"/>
              </a:spcBef>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3495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sp>
        <p:nvSpPr>
          <p:cNvPr id="16" name="Content Placeholder 15"/>
          <p:cNvSpPr>
            <a:spLocks noGrp="1"/>
          </p:cNvSpPr>
          <p:nvPr>
            <p:ph sz="quarter" idx="13"/>
          </p:nvPr>
        </p:nvSpPr>
        <p:spPr>
          <a:xfrm>
            <a:off x="233363" y="6106188"/>
            <a:ext cx="8682034" cy="458834"/>
          </a:xfrm>
          <a:prstGeom prst="rect">
            <a:avLst/>
          </a:prstGeom>
          <a:gradFill flip="none" rotWithShape="1">
            <a:gsLst>
              <a:gs pos="0">
                <a:srgbClr val="002060"/>
              </a:gs>
              <a:gs pos="100000">
                <a:srgbClr val="0000FF"/>
              </a:gs>
            </a:gsLst>
            <a:lin ang="16200000" scaled="1"/>
            <a:tileRect/>
          </a:gradFill>
        </p:spPr>
        <p:txBody>
          <a:bodyPr lIns="0" tIns="0" rIns="0" bIns="0" anchor="ctr"/>
          <a:lstStyle>
            <a:lvl1pPr marL="0" indent="0" algn="ctr">
              <a:spcBef>
                <a:spcPts val="0"/>
              </a:spcBef>
              <a:buNone/>
              <a:defRPr sz="1800" b="1" i="1">
                <a:solidFill>
                  <a:schemeClr val="bg1"/>
                </a:solidFill>
              </a:defRPr>
            </a:lvl1pPr>
            <a:lvl2pPr marL="457200" indent="0" algn="ctr">
              <a:buNone/>
              <a:defRPr sz="1800" b="1"/>
            </a:lvl2pPr>
            <a:lvl3pPr marL="914400" indent="0" algn="ctr">
              <a:buNone/>
              <a:defRPr sz="1800" b="1"/>
            </a:lvl3pPr>
            <a:lvl4pPr marL="1371600" indent="0" algn="ctr">
              <a:buNone/>
              <a:defRPr sz="1800" b="1"/>
            </a:lvl4pPr>
            <a:lvl5pPr marL="1828800" indent="0" algn="ctr">
              <a:buNone/>
              <a:defRPr sz="1800" b="1"/>
            </a:lvl5pPr>
          </a:lstStyle>
          <a:p>
            <a:pPr lvl="0"/>
            <a:r>
              <a:rPr lang="en-US" dirty="0"/>
              <a:t>Edit Master text styles</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3471143551"/>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orient="horz" pos="816">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Questions Slide">
    <p:spTree>
      <p:nvGrpSpPr>
        <p:cNvPr id="1" name=""/>
        <p:cNvGrpSpPr/>
        <p:nvPr/>
      </p:nvGrpSpPr>
      <p:grpSpPr>
        <a:xfrm>
          <a:off x="0" y="0"/>
          <a:ext cx="0" cy="0"/>
          <a:chOff x="0" y="0"/>
          <a:chExt cx="0" cy="0"/>
        </a:xfrm>
      </p:grpSpPr>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
        <p:nvSpPr>
          <p:cNvPr id="13" name="Title 1"/>
          <p:cNvSpPr>
            <a:spLocks noGrp="1"/>
          </p:cNvSpPr>
          <p:nvPr>
            <p:ph type="title"/>
          </p:nvPr>
        </p:nvSpPr>
        <p:spPr>
          <a:xfrm>
            <a:off x="342900" y="3040380"/>
            <a:ext cx="8458200" cy="777240"/>
          </a:xfrm>
          <a:prstGeom prst="rect">
            <a:avLst/>
          </a:prstGeom>
        </p:spPr>
        <p:txBody>
          <a:bodyPr rIns="0" anchor="ctr"/>
          <a:lstStyle>
            <a:lvl1pPr algn="ct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2732096434"/>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type="title" preserve="1">
  <p:cSld name="OPNAV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pic>
        <p:nvPicPr>
          <p:cNvPr id="11" name="Picture 10"/>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171061266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title" preserve="1">
  <p:cSld name="CNP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3608911704"/>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0.xml><?xml version="1.0" encoding="utf-8"?>
<p:sldLayout xmlns:a="http://schemas.openxmlformats.org/drawingml/2006/main" xmlns:r="http://schemas.openxmlformats.org/officeDocument/2006/relationships" xmlns:p="http://schemas.openxmlformats.org/presentationml/2006/main" type="title" preserve="1">
  <p:cSld name="CNP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600200"/>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4" name="Picture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3392424" y="1567293"/>
            <a:ext cx="2359152" cy="2359152"/>
          </a:xfrm>
          <a:prstGeom prst="rect">
            <a:avLst/>
          </a:prstGeom>
        </p:spPr>
      </p:pic>
      <p:pic>
        <p:nvPicPr>
          <p:cNvPr id="5" name="Picture 4"/>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1193362683"/>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type="title" preserve="1">
  <p:cSld name="NE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2424" y="1552593"/>
            <a:ext cx="2359152" cy="235915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85552783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2.xml><?xml version="1.0" encoding="utf-8"?>
<p:sldLayout xmlns:a="http://schemas.openxmlformats.org/drawingml/2006/main" xmlns:r="http://schemas.openxmlformats.org/officeDocument/2006/relationships" xmlns:p="http://schemas.openxmlformats.org/presentationml/2006/main" type="title" preserve="1">
  <p:cSld name="NPC_Title Slide">
    <p:spTree>
      <p:nvGrpSpPr>
        <p:cNvPr id="1" name=""/>
        <p:cNvGrpSpPr/>
        <p:nvPr/>
      </p:nvGrpSpPr>
      <p:grpSpPr>
        <a:xfrm>
          <a:off x="0" y="0"/>
          <a:ext cx="0" cy="0"/>
          <a:chOff x="0" y="0"/>
          <a:chExt cx="0" cy="0"/>
        </a:xfrm>
      </p:grpSpPr>
      <p:pic>
        <p:nvPicPr>
          <p:cNvPr id="12" name="Picture 7" descr="NPC_Seal"/>
          <p:cNvPicPr>
            <a:picLocks noChangeAspect="1" noChangeArrowheads="1"/>
          </p:cNvPicPr>
          <p:nvPr userDrawn="1"/>
        </p:nvPicPr>
        <p:blipFill>
          <a:blip r:embed="rId2" cstate="print"/>
          <a:srcRect/>
          <a:stretch>
            <a:fillRect/>
          </a:stretch>
        </p:blipFill>
        <p:spPr bwMode="auto">
          <a:xfrm>
            <a:off x="3392424" y="1552593"/>
            <a:ext cx="2359152" cy="2359152"/>
          </a:xfrm>
          <a:prstGeom prst="rect">
            <a:avLst/>
          </a:prstGeom>
          <a:noFill/>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265787221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3.xml><?xml version="1.0" encoding="utf-8"?>
<p:sldLayout xmlns:a="http://schemas.openxmlformats.org/drawingml/2006/main" xmlns:r="http://schemas.openxmlformats.org/officeDocument/2006/relationships" xmlns:p="http://schemas.openxmlformats.org/presentationml/2006/main" type="title" preserve="1">
  <p:cSld name="NRC_Title Slide">
    <p:spTree>
      <p:nvGrpSpPr>
        <p:cNvPr id="1" name=""/>
        <p:cNvGrpSpPr/>
        <p:nvPr/>
      </p:nvGrpSpPr>
      <p:grpSpPr>
        <a:xfrm>
          <a:off x="0" y="0"/>
          <a:ext cx="0" cy="0"/>
          <a:chOff x="0" y="0"/>
          <a:chExt cx="0" cy="0"/>
        </a:xfrm>
      </p:grpSpPr>
      <p:pic>
        <p:nvPicPr>
          <p:cNvPr id="16" name="Picture 15" descr="cnrc-emblem-2-inch"/>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308809" y="1468978"/>
            <a:ext cx="2526382" cy="2526382"/>
          </a:xfrm>
          <a:prstGeom prst="rect">
            <a:avLst/>
          </a:prstGeom>
          <a:noFill/>
          <a:ln w="9525">
            <a:noFill/>
            <a:miter lim="800000"/>
            <a:headEnd/>
            <a:tailEnd/>
          </a:ln>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1166396756"/>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4.xml><?xml version="1.0" encoding="utf-8"?>
<p:sldLayout xmlns:a="http://schemas.openxmlformats.org/drawingml/2006/main" xmlns:r="http://schemas.openxmlformats.org/officeDocument/2006/relationships" xmlns:p="http://schemas.openxmlformats.org/presentationml/2006/main" type="title" preserve="1">
  <p:cSld name="NS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84333" y="1307027"/>
            <a:ext cx="2178792" cy="2819304"/>
          </a:xfrm>
          <a:prstGeom prst="rect">
            <a:avLst/>
          </a:prstGeom>
        </p:spPr>
      </p:pic>
    </p:spTree>
    <p:extLst>
      <p:ext uri="{BB962C8B-B14F-4D97-AF65-F5344CB8AC3E}">
        <p14:creationId xmlns:p14="http://schemas.microsoft.com/office/powerpoint/2010/main" val="4287505259"/>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25.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28600" y="1295399"/>
            <a:ext cx="8686800" cy="5245653"/>
          </a:xfrm>
          <a:prstGeom prst="rect">
            <a:avLst/>
          </a:prstGeom>
        </p:spPr>
        <p:txBody>
          <a:bodyPr lIns="0" tIns="0" rIns="0" bIns="0">
            <a:normAutofit/>
          </a:bodyPr>
          <a:lstStyle>
            <a:lvl1pPr marL="228600" indent="-228600">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2860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820025347"/>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userDrawn="1">
  <p:cSld name="Bumbper Sticker">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spcBef>
                <a:spcPts val="0"/>
              </a:spcBef>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3495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sp>
        <p:nvSpPr>
          <p:cNvPr id="16" name="Content Placeholder 15"/>
          <p:cNvSpPr>
            <a:spLocks noGrp="1"/>
          </p:cNvSpPr>
          <p:nvPr>
            <p:ph sz="quarter" idx="13"/>
          </p:nvPr>
        </p:nvSpPr>
        <p:spPr>
          <a:xfrm>
            <a:off x="233363" y="6106188"/>
            <a:ext cx="8682034" cy="458834"/>
          </a:xfrm>
          <a:prstGeom prst="rect">
            <a:avLst/>
          </a:prstGeom>
          <a:gradFill flip="none" rotWithShape="1">
            <a:gsLst>
              <a:gs pos="0">
                <a:srgbClr val="002060"/>
              </a:gs>
              <a:gs pos="100000">
                <a:srgbClr val="0000FF"/>
              </a:gs>
            </a:gsLst>
            <a:lin ang="16200000" scaled="1"/>
            <a:tileRect/>
          </a:gradFill>
        </p:spPr>
        <p:txBody>
          <a:bodyPr lIns="0" tIns="0" rIns="0" bIns="0" anchor="ctr"/>
          <a:lstStyle>
            <a:lvl1pPr marL="0" indent="0" algn="ctr">
              <a:spcBef>
                <a:spcPts val="0"/>
              </a:spcBef>
              <a:buNone/>
              <a:defRPr sz="1800" b="1" i="1">
                <a:solidFill>
                  <a:schemeClr val="bg1"/>
                </a:solidFill>
              </a:defRPr>
            </a:lvl1pPr>
            <a:lvl2pPr marL="457200" indent="0" algn="ctr">
              <a:buNone/>
              <a:defRPr sz="1800" b="1"/>
            </a:lvl2pPr>
            <a:lvl3pPr marL="914400" indent="0" algn="ctr">
              <a:buNone/>
              <a:defRPr sz="1800" b="1"/>
            </a:lvl3pPr>
            <a:lvl4pPr marL="1371600" indent="0" algn="ctr">
              <a:buNone/>
              <a:defRPr sz="1800" b="1"/>
            </a:lvl4pPr>
            <a:lvl5pPr marL="1828800" indent="0" algn="ctr">
              <a:buNone/>
              <a:defRPr sz="1800" b="1"/>
            </a:lvl5pPr>
          </a:lstStyle>
          <a:p>
            <a:pPr lvl="0"/>
            <a:r>
              <a:rPr lang="en-US" dirty="0"/>
              <a:t>Edit Master text styles</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2697355380"/>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orient="horz" pos="816">
          <p15:clr>
            <a:srgbClr val="FBAE40"/>
          </p15:clr>
        </p15:guide>
      </p15:sldGuideLst>
    </p:ext>
  </p:extLst>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userDrawn="1">
  <p:cSld name="Questions Slide">
    <p:spTree>
      <p:nvGrpSpPr>
        <p:cNvPr id="1" name=""/>
        <p:cNvGrpSpPr/>
        <p:nvPr/>
      </p:nvGrpSpPr>
      <p:grpSpPr>
        <a:xfrm>
          <a:off x="0" y="0"/>
          <a:ext cx="0" cy="0"/>
          <a:chOff x="0" y="0"/>
          <a:chExt cx="0" cy="0"/>
        </a:xfrm>
      </p:grpSpPr>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
        <p:nvSpPr>
          <p:cNvPr id="13" name="Title 1"/>
          <p:cNvSpPr>
            <a:spLocks noGrp="1"/>
          </p:cNvSpPr>
          <p:nvPr>
            <p:ph type="title"/>
          </p:nvPr>
        </p:nvSpPr>
        <p:spPr>
          <a:xfrm>
            <a:off x="342900" y="3040380"/>
            <a:ext cx="8458200" cy="777240"/>
          </a:xfrm>
          <a:prstGeom prst="rect">
            <a:avLst/>
          </a:prstGeom>
        </p:spPr>
        <p:txBody>
          <a:bodyPr rIns="0" anchor="ctr"/>
          <a:lstStyle>
            <a:lvl1pPr algn="ct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935296890"/>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reserve="1">
  <p:cSld name="NE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7" name="Picture 6"/>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3392424" y="1552593"/>
            <a:ext cx="2359152" cy="2359152"/>
          </a:xfrm>
          <a:prstGeom prst="rect">
            <a:avLst/>
          </a:prstGeom>
        </p:spPr>
      </p:pic>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249187927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type="title" preserve="1">
  <p:cSld name="NPC_Title Slide">
    <p:spTree>
      <p:nvGrpSpPr>
        <p:cNvPr id="1" name=""/>
        <p:cNvGrpSpPr/>
        <p:nvPr/>
      </p:nvGrpSpPr>
      <p:grpSpPr>
        <a:xfrm>
          <a:off x="0" y="0"/>
          <a:ext cx="0" cy="0"/>
          <a:chOff x="0" y="0"/>
          <a:chExt cx="0" cy="0"/>
        </a:xfrm>
      </p:grpSpPr>
      <p:pic>
        <p:nvPicPr>
          <p:cNvPr id="12" name="Picture 7" descr="NPC_Seal"/>
          <p:cNvPicPr>
            <a:picLocks noChangeAspect="1" noChangeArrowheads="1"/>
          </p:cNvPicPr>
          <p:nvPr userDrawn="1"/>
        </p:nvPicPr>
        <p:blipFill>
          <a:blip r:embed="rId2" cstate="print"/>
          <a:srcRect/>
          <a:stretch>
            <a:fillRect/>
          </a:stretch>
        </p:blipFill>
        <p:spPr bwMode="auto">
          <a:xfrm>
            <a:off x="3392424" y="1552593"/>
            <a:ext cx="2359152" cy="2359152"/>
          </a:xfrm>
          <a:prstGeom prst="rect">
            <a:avLst/>
          </a:prstGeom>
          <a:noFill/>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1643096594"/>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itle" preserve="1">
  <p:cSld name="NRC_Title Slide">
    <p:spTree>
      <p:nvGrpSpPr>
        <p:cNvPr id="1" name=""/>
        <p:cNvGrpSpPr/>
        <p:nvPr/>
      </p:nvGrpSpPr>
      <p:grpSpPr>
        <a:xfrm>
          <a:off x="0" y="0"/>
          <a:ext cx="0" cy="0"/>
          <a:chOff x="0" y="0"/>
          <a:chExt cx="0" cy="0"/>
        </a:xfrm>
      </p:grpSpPr>
      <p:pic>
        <p:nvPicPr>
          <p:cNvPr id="16" name="Picture 15" descr="cnrc-emblem-2-inch"/>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3308809" y="1468978"/>
            <a:ext cx="2526382" cy="2526382"/>
          </a:xfrm>
          <a:prstGeom prst="rect">
            <a:avLst/>
          </a:prstGeom>
          <a:noFill/>
          <a:ln w="9525">
            <a:noFill/>
            <a:miter lim="800000"/>
            <a:headEnd/>
            <a:tailEnd/>
          </a:ln>
        </p:spPr>
      </p:pic>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spTree>
    <p:extLst>
      <p:ext uri="{BB962C8B-B14F-4D97-AF65-F5344CB8AC3E}">
        <p14:creationId xmlns:p14="http://schemas.microsoft.com/office/powerpoint/2010/main" val="3623155742"/>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 preserve="1">
  <p:cSld name="NSTC_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0" y="228601"/>
            <a:ext cx="9144000" cy="838200"/>
          </a:xfrm>
          <a:prstGeom prst="rect">
            <a:avLst/>
          </a:prstGeom>
        </p:spPr>
        <p:txBody>
          <a:bodyPr anchor="ctr"/>
          <a:lstStyle>
            <a:lvl1pP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Subtitle 2"/>
          <p:cNvSpPr>
            <a:spLocks noGrp="1"/>
          </p:cNvSpPr>
          <p:nvPr>
            <p:ph type="subTitle" idx="1"/>
          </p:nvPr>
        </p:nvSpPr>
        <p:spPr>
          <a:xfrm>
            <a:off x="1371600" y="4235586"/>
            <a:ext cx="6400800" cy="1564519"/>
          </a:xfrm>
          <a:prstGeom prst="rect">
            <a:avLst/>
          </a:prstGeom>
        </p:spPr>
        <p:txBody>
          <a:bodyPr/>
          <a:lstStyle>
            <a:lvl1pPr marL="0" indent="0" algn="ctr">
              <a:buNone/>
              <a:defRPr sz="2400" b="1">
                <a:solidFill>
                  <a:schemeClr val="tx1"/>
                </a:solidFill>
                <a:latin typeface="Arial" panose="020B0604020202020204" pitchFamily="34" charset="0"/>
                <a:cs typeface="Arial" panose="020B0604020202020204"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endParaRPr lang="en-US" dirty="0"/>
          </a:p>
        </p:txBody>
      </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grpSp>
        <p:nvGrpSpPr>
          <p:cNvPr id="13" name="Group 12"/>
          <p:cNvGrpSpPr/>
          <p:nvPr userDrawn="1"/>
        </p:nvGrpSpPr>
        <p:grpSpPr>
          <a:xfrm>
            <a:off x="228600" y="1121571"/>
            <a:ext cx="8686800" cy="76200"/>
            <a:chOff x="228600" y="1173163"/>
            <a:chExt cx="8686800" cy="76200"/>
          </a:xfrm>
        </p:grpSpPr>
        <p:sp>
          <p:nvSpPr>
            <p:cNvPr id="14"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5"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8005812" y="5675161"/>
            <a:ext cx="909588" cy="909588"/>
          </a:xfrm>
          <a:prstGeom prst="rect">
            <a:avLst/>
          </a:prstGeom>
        </p:spPr>
      </p:pic>
      <p:pic>
        <p:nvPicPr>
          <p:cNvPr id="12" name="Picture 11"/>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3484333" y="1307027"/>
            <a:ext cx="2178792" cy="2819304"/>
          </a:xfrm>
          <a:prstGeom prst="rect">
            <a:avLst/>
          </a:prstGeom>
        </p:spPr>
      </p:pic>
    </p:spTree>
    <p:extLst>
      <p:ext uri="{BB962C8B-B14F-4D97-AF65-F5344CB8AC3E}">
        <p14:creationId xmlns:p14="http://schemas.microsoft.com/office/powerpoint/2010/main" val="2323352625"/>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2860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1466648950"/>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Bumbper Sticker">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8458200" cy="777240"/>
          </a:xfrm>
          <a:prstGeom prst="rect">
            <a:avLst/>
          </a:prstGeom>
        </p:spPr>
        <p:txBody>
          <a:bodyPr rIns="0" anchor="ctr"/>
          <a:lstStyle>
            <a:lvl1pPr algn="r">
              <a:defRPr sz="3200" b="1" i="0">
                <a:solidFill>
                  <a:srgbClr val="002060"/>
                </a:solidFill>
                <a:latin typeface="Arial" panose="020B0604020202020204" pitchFamily="34" charset="0"/>
                <a:cs typeface="Arial" panose="020B0604020202020204" pitchFamily="34" charset="0"/>
              </a:defRPr>
            </a:lvl1pPr>
          </a:lstStyle>
          <a:p>
            <a:r>
              <a:rPr lang="en-US" dirty="0"/>
              <a:t>Click to edit Master title style</a:t>
            </a:r>
          </a:p>
        </p:txBody>
      </p:sp>
      <p:sp>
        <p:nvSpPr>
          <p:cNvPr id="3" name="Content Placeholder 2"/>
          <p:cNvSpPr>
            <a:spLocks noGrp="1"/>
          </p:cNvSpPr>
          <p:nvPr>
            <p:ph idx="1"/>
          </p:nvPr>
        </p:nvSpPr>
        <p:spPr>
          <a:xfrm>
            <a:off x="228600" y="1295400"/>
            <a:ext cx="8686800" cy="4779962"/>
          </a:xfrm>
          <a:prstGeom prst="rect">
            <a:avLst/>
          </a:prstGeom>
        </p:spPr>
        <p:txBody>
          <a:bodyPr lIns="0" tIns="0" rIns="0" bIns="0"/>
          <a:lstStyle>
            <a:lvl1pPr marL="228600" indent="-228600">
              <a:spcBef>
                <a:spcPts val="0"/>
              </a:spcBef>
              <a:buFont typeface="Wingdings" panose="05000000000000000000" pitchFamily="2" charset="2"/>
              <a:buChar char="§"/>
              <a:defRPr sz="2000" b="1">
                <a:latin typeface="Arial" panose="020B0604020202020204" pitchFamily="34" charset="0"/>
                <a:cs typeface="Arial" panose="020B0604020202020204" pitchFamily="34" charset="0"/>
              </a:defRPr>
            </a:lvl1pPr>
            <a:lvl2pPr marL="457200" indent="-228600">
              <a:buFont typeface="Arial" panose="020B0604020202020204" pitchFamily="34" charset="0"/>
              <a:buChar char="•"/>
              <a:defRPr sz="1800">
                <a:latin typeface="Arial" panose="020B0604020202020204" pitchFamily="34" charset="0"/>
                <a:cs typeface="Arial" panose="020B0604020202020204" pitchFamily="34" charset="0"/>
              </a:defRPr>
            </a:lvl2pPr>
            <a:lvl3pPr marL="804863" indent="-234950">
              <a:buFont typeface="Arial" panose="020B0604020202020204" pitchFamily="34" charset="0"/>
              <a:buChar char="̶"/>
              <a:defRPr sz="1600">
                <a:latin typeface="Arial" panose="020B0604020202020204" pitchFamily="34" charset="0"/>
                <a:cs typeface="Arial" panose="020B0604020202020204" pitchFamily="34" charset="0"/>
              </a:defRPr>
            </a:lvl3pPr>
            <a:lvl4pPr marL="1033463" indent="-228600">
              <a:buFont typeface="Wingdings" panose="05000000000000000000" pitchFamily="2" charset="2"/>
              <a:buChar char="§"/>
              <a:defRPr sz="1400">
                <a:latin typeface="Arial" panose="020B0604020202020204" pitchFamily="34" charset="0"/>
                <a:cs typeface="Arial" panose="020B0604020202020204" pitchFamily="34" charset="0"/>
              </a:defRPr>
            </a:lvl4pPr>
            <a:lvl5pPr marL="1262063" indent="-228600">
              <a:buFont typeface="Arial" panose="020B0604020202020204" pitchFamily="34" charset="0"/>
              <a:buChar char="•"/>
              <a:defRPr sz="1200">
                <a:latin typeface="Arial" panose="020B0604020202020204" pitchFamily="34" charset="0"/>
                <a:cs typeface="Arial" panose="020B0604020202020204" pitchFamily="34" charset="0"/>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sp>
        <p:nvSpPr>
          <p:cNvPr id="16" name="Content Placeholder 15"/>
          <p:cNvSpPr>
            <a:spLocks noGrp="1"/>
          </p:cNvSpPr>
          <p:nvPr>
            <p:ph sz="quarter" idx="13"/>
          </p:nvPr>
        </p:nvSpPr>
        <p:spPr>
          <a:xfrm>
            <a:off x="233363" y="6106188"/>
            <a:ext cx="8682034" cy="458834"/>
          </a:xfrm>
          <a:prstGeom prst="rect">
            <a:avLst/>
          </a:prstGeom>
          <a:gradFill flip="none" rotWithShape="1">
            <a:gsLst>
              <a:gs pos="0">
                <a:srgbClr val="002060"/>
              </a:gs>
              <a:gs pos="100000">
                <a:srgbClr val="0000FF"/>
              </a:gs>
            </a:gsLst>
            <a:lin ang="16200000" scaled="1"/>
            <a:tileRect/>
          </a:gradFill>
        </p:spPr>
        <p:txBody>
          <a:bodyPr lIns="0" tIns="0" rIns="0" bIns="0" anchor="ctr"/>
          <a:lstStyle>
            <a:lvl1pPr marL="0" indent="0" algn="ctr">
              <a:spcBef>
                <a:spcPts val="0"/>
              </a:spcBef>
              <a:buNone/>
              <a:defRPr sz="1800" b="1" i="1">
                <a:solidFill>
                  <a:schemeClr val="bg1"/>
                </a:solidFill>
              </a:defRPr>
            </a:lvl1pPr>
            <a:lvl2pPr marL="457200" indent="0" algn="ctr">
              <a:buNone/>
              <a:defRPr sz="1800" b="1"/>
            </a:lvl2pPr>
            <a:lvl3pPr marL="914400" indent="0" algn="ctr">
              <a:buNone/>
              <a:defRPr sz="1800" b="1"/>
            </a:lvl3pPr>
            <a:lvl4pPr marL="1371600" indent="0" algn="ctr">
              <a:buNone/>
              <a:defRPr sz="1800" b="1"/>
            </a:lvl4pPr>
            <a:lvl5pPr marL="1828800" indent="0" algn="ctr">
              <a:buNone/>
              <a:defRPr sz="1800" b="1"/>
            </a:lvl5pPr>
          </a:lstStyle>
          <a:p>
            <a:pPr lvl="0"/>
            <a:r>
              <a:rPr lang="en-US" dirty="0"/>
              <a:t>Edit Master text styles</a:t>
            </a:r>
          </a:p>
        </p:txBody>
      </p:sp>
      <p:pic>
        <p:nvPicPr>
          <p:cNvPr id="13" name="Picture 12"/>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Tree>
    <p:extLst>
      <p:ext uri="{BB962C8B-B14F-4D97-AF65-F5344CB8AC3E}">
        <p14:creationId xmlns:p14="http://schemas.microsoft.com/office/powerpoint/2010/main" val="2366806307"/>
      </p:ext>
    </p:extLst>
  </p:cSld>
  <p:clrMapOvr>
    <a:masterClrMapping/>
  </p:clrMapOvr>
  <p:extLst>
    <p:ext uri="{DCECCB84-F9BA-43D5-87BE-67443E8EF086}">
      <p15:sldGuideLst xmlns:p15="http://schemas.microsoft.com/office/powerpoint/2012/main">
        <p15:guide id="1" pos="2880">
          <p15:clr>
            <a:srgbClr val="FBAE40"/>
          </p15:clr>
        </p15:guide>
        <p15:guide id="2" orient="horz" pos="2160">
          <p15:clr>
            <a:srgbClr val="FBAE40"/>
          </p15:clr>
        </p15:guide>
        <p15:guide id="3" orient="horz" pos="816">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Questions Slide">
    <p:spTree>
      <p:nvGrpSpPr>
        <p:cNvPr id="1" name=""/>
        <p:cNvGrpSpPr/>
        <p:nvPr/>
      </p:nvGrpSpPr>
      <p:grpSpPr>
        <a:xfrm>
          <a:off x="0" y="0"/>
          <a:ext cx="0" cy="0"/>
          <a:chOff x="0" y="0"/>
          <a:chExt cx="0" cy="0"/>
        </a:xfrm>
      </p:grpSpPr>
      <p:grpSp>
        <p:nvGrpSpPr>
          <p:cNvPr id="7" name="Group 6"/>
          <p:cNvGrpSpPr/>
          <p:nvPr/>
        </p:nvGrpSpPr>
        <p:grpSpPr>
          <a:xfrm>
            <a:off x="228600" y="1121571"/>
            <a:ext cx="8686800" cy="76200"/>
            <a:chOff x="228600" y="1173163"/>
            <a:chExt cx="8686800" cy="76200"/>
          </a:xfrm>
        </p:grpSpPr>
        <p:sp>
          <p:nvSpPr>
            <p:cNvPr id="8" name="Line 7"/>
            <p:cNvSpPr>
              <a:spLocks noChangeShapeType="1"/>
            </p:cNvSpPr>
            <p:nvPr/>
          </p:nvSpPr>
          <p:spPr bwMode="auto">
            <a:xfrm>
              <a:off x="228600" y="1173163"/>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9" name="Line 8"/>
            <p:cNvSpPr>
              <a:spLocks noChangeShapeType="1"/>
            </p:cNvSpPr>
            <p:nvPr/>
          </p:nvSpPr>
          <p:spPr bwMode="auto">
            <a:xfrm>
              <a:off x="228600" y="1249363"/>
              <a:ext cx="8686800" cy="0"/>
            </a:xfrm>
            <a:prstGeom prst="line">
              <a:avLst/>
            </a:prstGeom>
            <a:noFill/>
            <a:ln w="34925">
              <a:solidFill>
                <a:srgbClr val="B98200"/>
              </a:solidFill>
              <a:round/>
              <a:headEnd/>
              <a:tailEnd/>
            </a:ln>
            <a:effectLst/>
          </p:spPr>
          <p:txBody>
            <a:bodyPr/>
            <a:lstStyle/>
            <a:p>
              <a:pPr>
                <a:defRPr/>
              </a:pPr>
              <a:endParaRPr lang="en-US" sz="1400">
                <a:solidFill>
                  <a:prstClr val="black"/>
                </a:solidFill>
              </a:endParaRPr>
            </a:p>
          </p:txBody>
        </p:sp>
      </p:grpSp>
      <p:sp>
        <p:nvSpPr>
          <p:cNvPr id="10" name="Line 7"/>
          <p:cNvSpPr>
            <a:spLocks noChangeShapeType="1"/>
          </p:cNvSpPr>
          <p:nvPr/>
        </p:nvSpPr>
        <p:spPr bwMode="auto">
          <a:xfrm>
            <a:off x="228600" y="6625718"/>
            <a:ext cx="8686800" cy="0"/>
          </a:xfrm>
          <a:prstGeom prst="line">
            <a:avLst/>
          </a:prstGeom>
          <a:noFill/>
          <a:ln w="57150">
            <a:gradFill flip="none" rotWithShape="1">
              <a:gsLst>
                <a:gs pos="0">
                  <a:srgbClr val="000066"/>
                </a:gs>
                <a:gs pos="50000">
                  <a:srgbClr val="0017D0"/>
                </a:gs>
              </a:gsLst>
              <a:lin ang="16200000" scaled="1"/>
              <a:tileRect/>
            </a:gradFill>
            <a:round/>
            <a:headEnd/>
            <a:tailEnd/>
          </a:ln>
          <a:effectLst/>
        </p:spPr>
        <p:txBody>
          <a:bodyPr/>
          <a:lstStyle/>
          <a:p>
            <a:pPr>
              <a:defRPr/>
            </a:pPr>
            <a:endParaRPr lang="en-US" sz="1400">
              <a:solidFill>
                <a:prstClr val="black"/>
              </a:solidFill>
            </a:endParaRPr>
          </a:p>
        </p:txBody>
      </p:sp>
      <p:sp>
        <p:nvSpPr>
          <p:cNvPr id="12" name="Slide Number Placeholder 2"/>
          <p:cNvSpPr>
            <a:spLocks noGrp="1"/>
          </p:cNvSpPr>
          <p:nvPr>
            <p:ph type="sldNum" sz="quarter" idx="12"/>
          </p:nvPr>
        </p:nvSpPr>
        <p:spPr>
          <a:xfrm>
            <a:off x="8381997" y="6617253"/>
            <a:ext cx="533400" cy="240748"/>
          </a:xfrm>
          <a:prstGeom prst="rect">
            <a:avLst/>
          </a:prstGeom>
        </p:spPr>
        <p:txBody>
          <a:bodyPr rIns="0"/>
          <a:lstStyle>
            <a:lvl1pPr algn="r">
              <a:defRPr sz="1000"/>
            </a:lvl1pPr>
          </a:lstStyle>
          <a:p>
            <a:fld id="{404AB8AB-3EBC-43BA-8934-64629AF21890}" type="slidenum">
              <a:rPr lang="en-US" smtClean="0">
                <a:solidFill>
                  <a:prstClr val="black"/>
                </a:solidFill>
              </a:rPr>
              <a:pPr/>
              <a:t>‹#›</a:t>
            </a:fld>
            <a:endParaRPr lang="en-US" dirty="0">
              <a:solidFill>
                <a:prstClr val="black"/>
              </a:solidFill>
            </a:endParaRPr>
          </a:p>
        </p:txBody>
      </p:sp>
      <p:pic>
        <p:nvPicPr>
          <p:cNvPr id="11" name="Picture 10"/>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27014" y="232520"/>
            <a:ext cx="777240" cy="777240"/>
          </a:xfrm>
          <a:prstGeom prst="rect">
            <a:avLst/>
          </a:prstGeom>
        </p:spPr>
      </p:pic>
      <p:sp>
        <p:nvSpPr>
          <p:cNvPr id="13" name="Title 1"/>
          <p:cNvSpPr>
            <a:spLocks noGrp="1"/>
          </p:cNvSpPr>
          <p:nvPr>
            <p:ph type="title"/>
          </p:nvPr>
        </p:nvSpPr>
        <p:spPr>
          <a:xfrm>
            <a:off x="342900" y="3040380"/>
            <a:ext cx="8458200" cy="777240"/>
          </a:xfrm>
          <a:prstGeom prst="rect">
            <a:avLst/>
          </a:prstGeom>
        </p:spPr>
        <p:txBody>
          <a:bodyPr rIns="0" anchor="ctr"/>
          <a:lstStyle>
            <a:lvl1pPr algn="ctr">
              <a:defRPr sz="4000" b="1" i="0">
                <a:solidFill>
                  <a:srgbClr val="002060"/>
                </a:solidFill>
                <a:latin typeface="Arial" panose="020B0604020202020204" pitchFamily="34" charset="0"/>
                <a:cs typeface="Arial" panose="020B0604020202020204" pitchFamily="34" charset="0"/>
              </a:defRPr>
            </a:lvl1pPr>
          </a:lstStyle>
          <a:p>
            <a:r>
              <a:rPr lang="en-US"/>
              <a:t>Click to edit Master title style</a:t>
            </a:r>
            <a:endParaRPr lang="en-US" dirty="0"/>
          </a:p>
        </p:txBody>
      </p:sp>
    </p:spTree>
    <p:extLst>
      <p:ext uri="{BB962C8B-B14F-4D97-AF65-F5344CB8AC3E}">
        <p14:creationId xmlns:p14="http://schemas.microsoft.com/office/powerpoint/2010/main" val="3278766207"/>
      </p:ext>
    </p:extLst>
  </p:cSld>
  <p:clrMapOvr>
    <a:masterClrMapping/>
  </p:clrMapOvr>
  <p:extLst>
    <p:ext uri="{DCECCB84-F9BA-43D5-87BE-67443E8EF086}">
      <p15:sldGuideLst xmlns:p15="http://schemas.microsoft.com/office/powerpoint/2012/main">
        <p15:guide id="1" pos="2880">
          <p15:clr>
            <a:srgbClr val="FBAE40"/>
          </p15:clr>
        </p15:guide>
        <p15:guide id="2" orient="horz" pos="816">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7.xml"/><Relationship Id="rId3" Type="http://schemas.openxmlformats.org/officeDocument/2006/relationships/slideLayout" Target="../slideLayouts/slideLayout12.xml"/><Relationship Id="rId7" Type="http://schemas.openxmlformats.org/officeDocument/2006/relationships/slideLayout" Target="../slideLayouts/slideLayout16.xml"/><Relationship Id="rId2" Type="http://schemas.openxmlformats.org/officeDocument/2006/relationships/slideLayout" Target="../slideLayouts/slideLayout11.xml"/><Relationship Id="rId1" Type="http://schemas.openxmlformats.org/officeDocument/2006/relationships/slideLayout" Target="../slideLayouts/slideLayout10.xml"/><Relationship Id="rId6" Type="http://schemas.openxmlformats.org/officeDocument/2006/relationships/slideLayout" Target="../slideLayouts/slideLayout15.xml"/><Relationship Id="rId5" Type="http://schemas.openxmlformats.org/officeDocument/2006/relationships/slideLayout" Target="../slideLayouts/slideLayout14.xml"/><Relationship Id="rId10" Type="http://schemas.openxmlformats.org/officeDocument/2006/relationships/theme" Target="../theme/theme2.xml"/><Relationship Id="rId4" Type="http://schemas.openxmlformats.org/officeDocument/2006/relationships/slideLayout" Target="../slideLayouts/slideLayout13.xml"/><Relationship Id="rId9" Type="http://schemas.openxmlformats.org/officeDocument/2006/relationships/slideLayout" Target="../slideLayouts/slideLayout18.xml"/></Relationships>
</file>

<file path=ppt/slideMasters/_rels/slideMaster3.xml.rels><?xml version="1.0" encoding="UTF-8" standalone="yes"?>
<Relationships xmlns="http://schemas.openxmlformats.org/package/2006/relationships"><Relationship Id="rId8" Type="http://schemas.openxmlformats.org/officeDocument/2006/relationships/slideLayout" Target="../slideLayouts/slideLayout26.xml"/><Relationship Id="rId3" Type="http://schemas.openxmlformats.org/officeDocument/2006/relationships/slideLayout" Target="../slideLayouts/slideLayout21.xml"/><Relationship Id="rId7" Type="http://schemas.openxmlformats.org/officeDocument/2006/relationships/slideLayout" Target="../slideLayouts/slideLayout25.xml"/><Relationship Id="rId2" Type="http://schemas.openxmlformats.org/officeDocument/2006/relationships/slideLayout" Target="../slideLayouts/slideLayout20.xml"/><Relationship Id="rId1" Type="http://schemas.openxmlformats.org/officeDocument/2006/relationships/slideLayout" Target="../slideLayouts/slideLayout19.xml"/><Relationship Id="rId6" Type="http://schemas.openxmlformats.org/officeDocument/2006/relationships/slideLayout" Target="../slideLayouts/slideLayout24.xml"/><Relationship Id="rId5" Type="http://schemas.openxmlformats.org/officeDocument/2006/relationships/slideLayout" Target="../slideLayouts/slideLayout23.xml"/><Relationship Id="rId10" Type="http://schemas.openxmlformats.org/officeDocument/2006/relationships/theme" Target="../theme/theme3.xml"/><Relationship Id="rId4" Type="http://schemas.openxmlformats.org/officeDocument/2006/relationships/slideLayout" Target="../slideLayouts/slideLayout22.xml"/><Relationship Id="rId9" Type="http://schemas.openxmlformats.org/officeDocument/2006/relationships/slideLayout" Target="../slideLayouts/slideLayout27.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Text Box 10"/>
          <p:cNvSpPr txBox="1">
            <a:spLocks noChangeArrowheads="1"/>
          </p:cNvSpPr>
          <p:nvPr/>
        </p:nvSpPr>
        <p:spPr bwMode="auto">
          <a:xfrm>
            <a:off x="127972" y="6620214"/>
            <a:ext cx="1180131" cy="246221"/>
          </a:xfrm>
          <a:prstGeom prst="rect">
            <a:avLst/>
          </a:prstGeom>
          <a:noFill/>
          <a:ln w="9525">
            <a:noFill/>
            <a:miter lim="800000"/>
            <a:headEnd/>
            <a:tailEnd/>
          </a:ln>
          <a:effectLst/>
        </p:spPr>
        <p:txBody>
          <a:bodyPr wrap="none" anchor="ctr">
            <a:spAutoFit/>
          </a:bodyPr>
          <a:lstStyle/>
          <a:p>
            <a:pPr>
              <a:lnSpc>
                <a:spcPts val="1200"/>
              </a:lnSpc>
              <a:defRPr/>
            </a:pPr>
            <a:r>
              <a:rPr lang="en-US" sz="1050" b="1" dirty="0">
                <a:solidFill>
                  <a:srgbClr val="00CC00"/>
                </a:solidFill>
                <a:cs typeface="Arial" panose="020B0604020202020204" pitchFamily="34" charset="0"/>
              </a:rPr>
              <a:t>UNCLASSIFIED</a:t>
            </a:r>
          </a:p>
        </p:txBody>
      </p:sp>
    </p:spTree>
    <p:extLst>
      <p:ext uri="{BB962C8B-B14F-4D97-AF65-F5344CB8AC3E}">
        <p14:creationId xmlns:p14="http://schemas.microsoft.com/office/powerpoint/2010/main" val="141090794"/>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Box 10"/>
          <p:cNvSpPr txBox="1">
            <a:spLocks noChangeArrowheads="1"/>
          </p:cNvSpPr>
          <p:nvPr userDrawn="1"/>
        </p:nvSpPr>
        <p:spPr bwMode="auto">
          <a:xfrm>
            <a:off x="127972" y="6620214"/>
            <a:ext cx="1180131" cy="246221"/>
          </a:xfrm>
          <a:prstGeom prst="rect">
            <a:avLst/>
          </a:prstGeom>
          <a:noFill/>
          <a:ln w="9525">
            <a:noFill/>
            <a:miter lim="800000"/>
            <a:headEnd/>
            <a:tailEnd/>
          </a:ln>
          <a:effectLst/>
        </p:spPr>
        <p:txBody>
          <a:bodyPr wrap="none" anchor="ctr">
            <a:spAutoFit/>
          </a:bodyPr>
          <a:lstStyle/>
          <a:p>
            <a:pPr>
              <a:lnSpc>
                <a:spcPts val="1200"/>
              </a:lnSpc>
              <a:defRPr/>
            </a:pPr>
            <a:r>
              <a:rPr lang="en-US" sz="1050" b="1" dirty="0">
                <a:solidFill>
                  <a:srgbClr val="00CC00"/>
                </a:solidFill>
                <a:cs typeface="Arial" panose="020B0604020202020204" pitchFamily="34" charset="0"/>
              </a:rPr>
              <a:t>UNCLASSIFIED</a:t>
            </a:r>
          </a:p>
        </p:txBody>
      </p:sp>
    </p:spTree>
    <p:extLst>
      <p:ext uri="{BB962C8B-B14F-4D97-AF65-F5344CB8AC3E}">
        <p14:creationId xmlns:p14="http://schemas.microsoft.com/office/powerpoint/2010/main" val="4131451798"/>
      </p:ext>
    </p:extLst>
  </p:cSld>
  <p:clrMap bg1="lt1" tx1="dk1" bg2="lt2" tx2="dk2" accent1="accent1" accent2="accent2" accent3="accent3" accent4="accent4" accent5="accent5" accent6="accent6" hlink="hlink" folHlink="folHlink"/>
  <p:sldLayoutIdLst>
    <p:sldLayoutId id="2147483689" r:id="rId1"/>
    <p:sldLayoutId id="2147483690" r:id="rId2"/>
    <p:sldLayoutId id="2147483691" r:id="rId3"/>
    <p:sldLayoutId id="2147483692" r:id="rId4"/>
    <p:sldLayoutId id="2147483693" r:id="rId5"/>
    <p:sldLayoutId id="2147483694" r:id="rId6"/>
    <p:sldLayoutId id="2147483695" r:id="rId7"/>
    <p:sldLayoutId id="2147483696" r:id="rId8"/>
    <p:sldLayoutId id="2147483697"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3" name="Text Box 10"/>
          <p:cNvSpPr txBox="1">
            <a:spLocks noChangeArrowheads="1"/>
          </p:cNvSpPr>
          <p:nvPr userDrawn="1"/>
        </p:nvSpPr>
        <p:spPr bwMode="auto">
          <a:xfrm>
            <a:off x="127972" y="6620214"/>
            <a:ext cx="1180131" cy="246221"/>
          </a:xfrm>
          <a:prstGeom prst="rect">
            <a:avLst/>
          </a:prstGeom>
          <a:noFill/>
          <a:ln w="9525">
            <a:noFill/>
            <a:miter lim="800000"/>
            <a:headEnd/>
            <a:tailEnd/>
          </a:ln>
          <a:effectLst/>
        </p:spPr>
        <p:txBody>
          <a:bodyPr wrap="none" anchor="ctr">
            <a:spAutoFit/>
          </a:bodyPr>
          <a:lstStyle/>
          <a:p>
            <a:pPr>
              <a:lnSpc>
                <a:spcPts val="1200"/>
              </a:lnSpc>
              <a:defRPr/>
            </a:pPr>
            <a:r>
              <a:rPr lang="en-US" sz="1050" b="1" dirty="0">
                <a:solidFill>
                  <a:srgbClr val="00CC00"/>
                </a:solidFill>
                <a:cs typeface="Arial" panose="020B0604020202020204" pitchFamily="34" charset="0"/>
              </a:rPr>
              <a:t>UNCLASSIFIED</a:t>
            </a:r>
          </a:p>
        </p:txBody>
      </p:sp>
    </p:spTree>
    <p:extLst>
      <p:ext uri="{BB962C8B-B14F-4D97-AF65-F5344CB8AC3E}">
        <p14:creationId xmlns:p14="http://schemas.microsoft.com/office/powerpoint/2010/main" val="1696054313"/>
      </p:ext>
    </p:extLst>
  </p:cSld>
  <p:clrMap bg1="lt1" tx1="dk1" bg2="lt2" tx2="dk2" accent1="accent1" accent2="accent2" accent3="accent3" accent4="accent4" accent5="accent5" accent6="accent6" hlink="hlink" folHlink="folHlink"/>
  <p:sldLayoutIdLst>
    <p:sldLayoutId id="2147483710" r:id="rId1"/>
    <p:sldLayoutId id="2147483711" r:id="rId2"/>
    <p:sldLayoutId id="2147483712" r:id="rId3"/>
    <p:sldLayoutId id="2147483713" r:id="rId4"/>
    <p:sldLayoutId id="2147483714" r:id="rId5"/>
    <p:sldLayoutId id="2147483715" r:id="rId6"/>
    <p:sldLayoutId id="2147483716" r:id="rId7"/>
    <p:sldLayoutId id="2147483717" r:id="rId8"/>
    <p:sldLayoutId id="2147483718" r:id="rId9"/>
  </p:sldLayoutIdLst>
  <p:hf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5.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197" y="228599"/>
            <a:ext cx="8458200" cy="777240"/>
          </a:xfrm>
        </p:spPr>
        <p:txBody>
          <a:bodyPr/>
          <a:lstStyle/>
          <a:p>
            <a:r>
              <a:rPr lang="en-US" dirty="0"/>
              <a:t>FY-26 Active-Duty Line</a:t>
            </a:r>
            <a:br>
              <a:rPr lang="en-US" dirty="0"/>
            </a:br>
            <a:r>
              <a:rPr lang="en-US" dirty="0"/>
              <a:t>Community Brief Disclaimer</a:t>
            </a:r>
          </a:p>
        </p:txBody>
      </p:sp>
      <p:sp>
        <p:nvSpPr>
          <p:cNvPr id="4"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4AB8AB-3EBC-43BA-8934-64629AF21890}"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6" name="Content Placeholder 2"/>
          <p:cNvSpPr txBox="1">
            <a:spLocks/>
          </p:cNvSpPr>
          <p:nvPr/>
        </p:nvSpPr>
        <p:spPr>
          <a:xfrm>
            <a:off x="251177" y="1421565"/>
            <a:ext cx="8472947" cy="4779962"/>
          </a:xfrm>
          <a:prstGeom prst="rect">
            <a:avLst/>
          </a:prstGeom>
        </p:spPr>
        <p:txBody>
          <a:bodyPr lIns="0" tIns="0" rIns="0" bIns="0"/>
          <a:lstStyle>
            <a:lvl1pPr marL="228600" indent="-228600" algn="l" defTabSz="914400" rtl="0" eaLnBrk="1" latinLnBrk="0" hangingPunct="1">
              <a:spcBef>
                <a:spcPct val="20000"/>
              </a:spcBef>
              <a:buFont typeface="Wingdings" panose="05000000000000000000" pitchFamily="2" charset="2"/>
              <a:buChar char="§"/>
              <a:defRPr sz="2000" b="1" kern="1200">
                <a:solidFill>
                  <a:schemeClr val="tx1"/>
                </a:solidFill>
                <a:latin typeface="Arial" panose="020B0604020202020204" pitchFamily="34" charset="0"/>
                <a:ea typeface="+mn-ea"/>
                <a:cs typeface="Arial" panose="020B0604020202020204" pitchFamily="34" charset="0"/>
              </a:defRPr>
            </a:lvl1pPr>
            <a:lvl2pPr marL="457200" indent="-228600" algn="l" defTabSz="914400" rtl="0" eaLnBrk="1" latinLnBrk="0" hangingPunct="1">
              <a:spcBef>
                <a:spcPct val="20000"/>
              </a:spcBef>
              <a:buFont typeface="Arial" panose="020B0604020202020204" pitchFamily="34" charset="0"/>
              <a:buChar char="•"/>
              <a:defRPr sz="1800" kern="1200">
                <a:solidFill>
                  <a:schemeClr val="tx1"/>
                </a:solidFill>
                <a:latin typeface="Arial" panose="020B0604020202020204" pitchFamily="34" charset="0"/>
                <a:ea typeface="+mn-ea"/>
                <a:cs typeface="Arial" panose="020B0604020202020204" pitchFamily="34" charset="0"/>
              </a:defRPr>
            </a:lvl2pPr>
            <a:lvl3pPr marL="804863" indent="-228600" algn="l" defTabSz="914400" rtl="0" eaLnBrk="1" latinLnBrk="0" hangingPunct="1">
              <a:spcBef>
                <a:spcPct val="20000"/>
              </a:spcBef>
              <a:buFont typeface="Arial" panose="020B0604020202020204" pitchFamily="34" charset="0"/>
              <a:buChar char="̶"/>
              <a:defRPr sz="1600" kern="1200">
                <a:solidFill>
                  <a:schemeClr val="tx1"/>
                </a:solidFill>
                <a:latin typeface="Arial" panose="020B0604020202020204" pitchFamily="34" charset="0"/>
                <a:ea typeface="+mn-ea"/>
                <a:cs typeface="Arial" panose="020B0604020202020204" pitchFamily="34" charset="0"/>
              </a:defRPr>
            </a:lvl3pPr>
            <a:lvl4pPr marL="1033463" indent="-228600" algn="l" defTabSz="914400" rtl="0" eaLnBrk="1" latinLnBrk="0" hangingPunct="1">
              <a:spcBef>
                <a:spcPct val="20000"/>
              </a:spcBef>
              <a:buFont typeface="Wingdings" panose="05000000000000000000" pitchFamily="2" charset="2"/>
              <a:buChar char="§"/>
              <a:defRPr sz="1400" kern="1200">
                <a:solidFill>
                  <a:schemeClr val="tx1"/>
                </a:solidFill>
                <a:latin typeface="Arial" panose="020B0604020202020204" pitchFamily="34" charset="0"/>
                <a:ea typeface="+mn-ea"/>
                <a:cs typeface="Arial" panose="020B0604020202020204" pitchFamily="34" charset="0"/>
              </a:defRPr>
            </a:lvl4pPr>
            <a:lvl5pPr marL="1262063" indent="-228600" algn="l" defTabSz="914400" rtl="0" eaLnBrk="1" latinLnBrk="0" hangingPunct="1">
              <a:spcBef>
                <a:spcPct val="20000"/>
              </a:spcBef>
              <a:buFont typeface="Arial" panose="020B0604020202020204" pitchFamily="34" charset="0"/>
              <a:buChar char="•"/>
              <a:defRPr sz="1200" kern="120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marR="0" lvl="0" indent="0" algn="ct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This community brief has been generated by the community leaders, including detailers and community managers.  It has been vetted by Navy Personnel Command and OJAG for statutory compliance and approved by SECNAV.</a:t>
            </a:r>
          </a:p>
          <a:p>
            <a:pPr marL="0" marR="0" lvl="0" indent="0" algn="ct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Community leaders have provided these slides to community members for career planning purposes; however, strict adherence to the career progressions depicted in the slides is not a prerequisite for promotion.</a:t>
            </a:r>
          </a:p>
          <a:p>
            <a:pPr marL="0" marR="0" lvl="0" indent="0" algn="l"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endPar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ctr" defTabSz="914400" rtl="0" eaLnBrk="1" fontAlgn="auto" latinLnBrk="0" hangingPunct="1">
              <a:lnSpc>
                <a:spcPct val="100000"/>
              </a:lnSpc>
              <a:spcBef>
                <a:spcPct val="20000"/>
              </a:spcBef>
              <a:spcAft>
                <a:spcPts val="0"/>
              </a:spcAft>
              <a:buClrTx/>
              <a:buSzTx/>
              <a:buFont typeface="Wingdings" panose="05000000000000000000" pitchFamily="2" charset="2"/>
              <a:buNone/>
              <a:tabLst/>
              <a:defRPr/>
            </a:pPr>
            <a:r>
              <a:rPr kumimoji="0" lang="en-US" sz="20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ONLY MATERIAL APPROVED BY THE SECRETARY OF THE NAVY WILL BE PRESENTED TO STATUTORY SELECTION BOARDS.  THIS BRIEF HAS BEEN APPROVED BY SECNAV FOR USE BY THE FY-26 STATUTORY SELECTION BOARDS. </a:t>
            </a:r>
          </a:p>
        </p:txBody>
      </p:sp>
    </p:spTree>
    <p:extLst>
      <p:ext uri="{BB962C8B-B14F-4D97-AF65-F5344CB8AC3E}">
        <p14:creationId xmlns:p14="http://schemas.microsoft.com/office/powerpoint/2010/main" val="92174952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p:txBody>
          <a:bodyPr>
            <a:normAutofit/>
          </a:bodyPr>
          <a:lstStyle/>
          <a:p>
            <a:pPr marL="169863" indent="0">
              <a:lnSpc>
                <a:spcPct val="90000"/>
              </a:lnSpc>
              <a:buNone/>
            </a:pPr>
            <a:endParaRPr lang="en-US" sz="1050" b="0" dirty="0">
              <a:latin typeface="Arial" charset="0"/>
            </a:endParaRPr>
          </a:p>
          <a:p>
            <a:pPr marL="341313" indent="-171450">
              <a:lnSpc>
                <a:spcPct val="90000"/>
              </a:lnSpc>
            </a:pPr>
            <a:r>
              <a:rPr lang="en-US" sz="1050" b="0" dirty="0">
                <a:latin typeface="Arial" charset="0"/>
              </a:rPr>
              <a:t>Career progression produces senior HR Officers with deliberately developed expertise in one of three career tracks: </a:t>
            </a:r>
            <a:br>
              <a:rPr lang="en-US" sz="1050" b="0" dirty="0">
                <a:latin typeface="Arial" charset="0"/>
              </a:rPr>
            </a:br>
            <a:r>
              <a:rPr lang="en-US" sz="1050" b="0" dirty="0">
                <a:latin typeface="Arial" charset="0"/>
              </a:rPr>
              <a:t>Force Development (FD), Force Management (FM), and Force Requirements and Resourcing (FR2). </a:t>
            </a:r>
            <a:r>
              <a:rPr lang="en-US" sz="1050" b="0" dirty="0">
                <a:latin typeface="Arial" charset="0"/>
                <a:cs typeface="Times New Roman" pitchFamily="18" charset="0"/>
              </a:rPr>
              <a:t> Officers will be able to complete tours outside of  their primary career track to achieve community values.</a:t>
            </a:r>
          </a:p>
          <a:p>
            <a:pPr marL="169863" indent="0">
              <a:lnSpc>
                <a:spcPct val="90000"/>
              </a:lnSpc>
              <a:buNone/>
            </a:pPr>
            <a:r>
              <a:rPr lang="en-US" sz="1050" b="0" dirty="0">
                <a:solidFill>
                  <a:srgbClr val="0070C0"/>
                </a:solidFill>
                <a:latin typeface="Arial" charset="0"/>
                <a:cs typeface="Times New Roman" pitchFamily="18" charset="0"/>
              </a:rPr>
              <a:t> </a:t>
            </a:r>
            <a:endParaRPr lang="en-US" sz="1050" b="0" dirty="0">
              <a:solidFill>
                <a:srgbClr val="00B0F0"/>
              </a:solidFill>
              <a:latin typeface="Arial" charset="0"/>
            </a:endParaRPr>
          </a:p>
          <a:p>
            <a:pPr marL="341313" indent="-171450">
              <a:lnSpc>
                <a:spcPct val="90000"/>
              </a:lnSpc>
              <a:spcBef>
                <a:spcPts val="200"/>
              </a:spcBef>
            </a:pPr>
            <a:r>
              <a:rPr lang="en-US" sz="1050" dirty="0">
                <a:latin typeface="Arial" charset="0"/>
              </a:rPr>
              <a:t>Valued achievements prior to LIEUTENANT COMMANDER</a:t>
            </a:r>
          </a:p>
          <a:p>
            <a:pPr marL="687388" lvl="1" indent="-230188">
              <a:lnSpc>
                <a:spcPct val="90000"/>
              </a:lnSpc>
              <a:spcBef>
                <a:spcPts val="200"/>
              </a:spcBef>
            </a:pPr>
            <a:r>
              <a:rPr lang="en-US" sz="1050" dirty="0">
                <a:latin typeface="Arial" charset="0"/>
                <a:cs typeface="Times New Roman" pitchFamily="18" charset="0"/>
              </a:rPr>
              <a:t>Sustained superior performance in HR and/or source community tours</a:t>
            </a:r>
          </a:p>
          <a:p>
            <a:pPr marL="687388" lvl="1" indent="-230188">
              <a:lnSpc>
                <a:spcPct val="90000"/>
              </a:lnSpc>
              <a:spcBef>
                <a:spcPts val="200"/>
              </a:spcBef>
            </a:pPr>
            <a:r>
              <a:rPr lang="en-US" sz="1050" dirty="0">
                <a:latin typeface="Arial" charset="0"/>
                <a:cs typeface="Times New Roman" pitchFamily="18" charset="0"/>
              </a:rPr>
              <a:t>Progress toward or completion of HR related master’s degree, particularly graduate education in Operations Research Analysis, Manpower Systems Analysis, Financial Management, Education and Training Management or civilian equivalent (3XXX). NOB FITREP from in-residence education should not be viewed negatively.</a:t>
            </a:r>
          </a:p>
          <a:p>
            <a:pPr marL="687388" lvl="1" indent="-230188">
              <a:lnSpc>
                <a:spcPct val="90000"/>
              </a:lnSpc>
              <a:spcBef>
                <a:spcPts val="200"/>
              </a:spcBef>
            </a:pPr>
            <a:r>
              <a:rPr lang="en-US" sz="1050" dirty="0">
                <a:latin typeface="Arial" charset="0"/>
                <a:cs typeface="Times New Roman" pitchFamily="18" charset="0"/>
              </a:rPr>
              <a:t>Command eligible (2D1)</a:t>
            </a:r>
          </a:p>
          <a:p>
            <a:pPr marL="687388" lvl="1" indent="-230188">
              <a:lnSpc>
                <a:spcPct val="90000"/>
              </a:lnSpc>
              <a:spcBef>
                <a:spcPts val="200"/>
              </a:spcBef>
            </a:pPr>
            <a:r>
              <a:rPr lang="en-US" sz="1050" dirty="0">
                <a:latin typeface="Arial" charset="0"/>
                <a:cs typeface="Times New Roman" pitchFamily="18" charset="0"/>
              </a:rPr>
              <a:t>Current Professional certification: PHR, SPHR, or CDFM</a:t>
            </a:r>
          </a:p>
          <a:p>
            <a:pPr marL="687388" lvl="1" indent="-230188">
              <a:lnSpc>
                <a:spcPct val="90000"/>
              </a:lnSpc>
              <a:spcBef>
                <a:spcPts val="200"/>
              </a:spcBef>
            </a:pPr>
            <a:r>
              <a:rPr lang="en-US" sz="1050" dirty="0">
                <a:latin typeface="Arial" charset="0"/>
                <a:cs typeface="Times New Roman" pitchFamily="18" charset="0"/>
              </a:rPr>
              <a:t>Attainment of source community qualifications</a:t>
            </a:r>
          </a:p>
          <a:p>
            <a:pPr marL="341313" indent="-171450">
              <a:lnSpc>
                <a:spcPct val="90000"/>
              </a:lnSpc>
              <a:spcBef>
                <a:spcPts val="200"/>
              </a:spcBef>
            </a:pPr>
            <a:r>
              <a:rPr lang="en-US" sz="1050" dirty="0">
                <a:latin typeface="Arial" charset="0"/>
              </a:rPr>
              <a:t>Valued achievements prior to COMMANDER</a:t>
            </a:r>
          </a:p>
          <a:p>
            <a:pPr marL="628650" lvl="1" indent="-171450">
              <a:lnSpc>
                <a:spcPct val="90000"/>
              </a:lnSpc>
              <a:spcBef>
                <a:spcPts val="200"/>
              </a:spcBef>
            </a:pPr>
            <a:r>
              <a:rPr lang="en-US" sz="1050" dirty="0">
                <a:latin typeface="Arial" charset="0"/>
                <a:cs typeface="Times New Roman" pitchFamily="18" charset="0"/>
              </a:rPr>
              <a:t>Sustained superior performance in all assigned duties, especially in LCDR HR Command / HR Leadership / HR Sea Duty Screened (CO/XO/OIC/Sea Duty) tour</a:t>
            </a:r>
          </a:p>
          <a:p>
            <a:pPr marL="628650" lvl="1" indent="-171450">
              <a:lnSpc>
                <a:spcPct val="90000"/>
              </a:lnSpc>
              <a:spcBef>
                <a:spcPts val="200"/>
              </a:spcBef>
            </a:pPr>
            <a:r>
              <a:rPr lang="en-US" sz="1050" dirty="0">
                <a:latin typeface="Arial" charset="0"/>
                <a:cs typeface="Times New Roman" pitchFamily="18" charset="0"/>
              </a:rPr>
              <a:t>Sustained superior performance in LCDR HR Milestone tour </a:t>
            </a:r>
          </a:p>
          <a:p>
            <a:pPr marL="628650" lvl="1" indent="-171450">
              <a:lnSpc>
                <a:spcPct val="90000"/>
              </a:lnSpc>
              <a:spcBef>
                <a:spcPts val="200"/>
              </a:spcBef>
            </a:pPr>
            <a:r>
              <a:rPr lang="en-US" sz="1050" dirty="0">
                <a:latin typeface="Arial" charset="0"/>
                <a:cs typeface="Times New Roman" pitchFamily="18" charset="0"/>
              </a:rPr>
              <a:t>Command eligible or Command qualified (2D1 / 2D2)</a:t>
            </a:r>
          </a:p>
          <a:p>
            <a:pPr marL="628650" lvl="1" indent="-171450">
              <a:lnSpc>
                <a:spcPct val="90000"/>
              </a:lnSpc>
              <a:spcBef>
                <a:spcPts val="200"/>
              </a:spcBef>
            </a:pPr>
            <a:r>
              <a:rPr lang="en-US" sz="1050" dirty="0">
                <a:latin typeface="Arial" charset="0"/>
                <a:cs typeface="Times New Roman" pitchFamily="18" charset="0"/>
              </a:rPr>
              <a:t>Completion of HR related master’s degree, particularly graduate education</a:t>
            </a:r>
          </a:p>
          <a:p>
            <a:pPr marL="628650" lvl="1" indent="-171450">
              <a:lnSpc>
                <a:spcPct val="90000"/>
              </a:lnSpc>
              <a:spcBef>
                <a:spcPts val="200"/>
              </a:spcBef>
            </a:pPr>
            <a:r>
              <a:rPr lang="en-US" sz="1050" dirty="0">
                <a:latin typeface="Arial" charset="0"/>
                <a:cs typeface="Times New Roman" pitchFamily="18" charset="0"/>
              </a:rPr>
              <a:t>Intermediate or higher in primary career track</a:t>
            </a:r>
          </a:p>
          <a:p>
            <a:pPr marL="628650" lvl="1" indent="-171450">
              <a:lnSpc>
                <a:spcPct val="90000"/>
              </a:lnSpc>
              <a:spcBef>
                <a:spcPts val="200"/>
              </a:spcBef>
            </a:pPr>
            <a:r>
              <a:rPr lang="en-US" sz="1050" dirty="0">
                <a:latin typeface="Arial" charset="0"/>
                <a:cs typeface="Times New Roman" pitchFamily="18" charset="0"/>
              </a:rPr>
              <a:t>Current Professional certification: PHR, SPHR, or CDFM</a:t>
            </a:r>
          </a:p>
          <a:p>
            <a:pPr marL="628650" lvl="1" indent="-171450">
              <a:lnSpc>
                <a:spcPct val="90000"/>
              </a:lnSpc>
            </a:pPr>
            <a:r>
              <a:rPr lang="en-US" sz="1050" dirty="0">
                <a:latin typeface="Arial" charset="0"/>
                <a:cs typeface="Times New Roman" pitchFamily="18" charset="0"/>
              </a:rPr>
              <a:t>Completion of JPME I </a:t>
            </a:r>
          </a:p>
          <a:p>
            <a:pPr marL="341313" indent="-171450">
              <a:lnSpc>
                <a:spcPct val="90000"/>
              </a:lnSpc>
              <a:spcBef>
                <a:spcPts val="200"/>
              </a:spcBef>
            </a:pPr>
            <a:r>
              <a:rPr lang="en-US" sz="1050" dirty="0">
                <a:latin typeface="Arial" charset="0"/>
              </a:rPr>
              <a:t>Valued achievements prior to CAPTAIN</a:t>
            </a:r>
            <a:endParaRPr lang="en-US" sz="1050" dirty="0">
              <a:latin typeface="Arial" charset="0"/>
              <a:cs typeface="Times New Roman" pitchFamily="18" charset="0"/>
            </a:endParaRPr>
          </a:p>
          <a:p>
            <a:pPr marL="628650" lvl="1" indent="-171450">
              <a:lnSpc>
                <a:spcPct val="90000"/>
              </a:lnSpc>
              <a:spcBef>
                <a:spcPts val="200"/>
              </a:spcBef>
            </a:pPr>
            <a:r>
              <a:rPr lang="en-US" sz="1050" dirty="0">
                <a:latin typeface="Arial" charset="0"/>
                <a:cs typeface="Times New Roman" pitchFamily="18" charset="0"/>
              </a:rPr>
              <a:t>Sustained superior performance in all assigned duties, especially in CDR HR Command / HR Leadership Screened (CO/XO/OIC) tour   </a:t>
            </a:r>
          </a:p>
          <a:p>
            <a:pPr marL="628650" lvl="1" indent="-171450">
              <a:lnSpc>
                <a:spcPct val="90000"/>
              </a:lnSpc>
              <a:spcBef>
                <a:spcPts val="200"/>
              </a:spcBef>
            </a:pPr>
            <a:r>
              <a:rPr lang="en-US" sz="1050" dirty="0">
                <a:latin typeface="Arial" charset="0"/>
                <a:cs typeface="Times New Roman" pitchFamily="18" charset="0"/>
              </a:rPr>
              <a:t>Sustained superior performance in CDR HR Milestone tour </a:t>
            </a:r>
          </a:p>
          <a:p>
            <a:pPr marL="628650" lvl="1" indent="-171450">
              <a:lnSpc>
                <a:spcPct val="90000"/>
              </a:lnSpc>
              <a:spcBef>
                <a:spcPts val="200"/>
              </a:spcBef>
            </a:pPr>
            <a:r>
              <a:rPr lang="en-US" sz="1050" dirty="0">
                <a:latin typeface="Arial" charset="0"/>
                <a:cs typeface="Times New Roman" pitchFamily="18" charset="0"/>
              </a:rPr>
              <a:t>Superior performance in LCDR or CDR HR Headquarters tour </a:t>
            </a:r>
          </a:p>
          <a:p>
            <a:pPr marL="628650" lvl="1" indent="-171450">
              <a:lnSpc>
                <a:spcPct val="90000"/>
              </a:lnSpc>
            </a:pPr>
            <a:r>
              <a:rPr lang="en-US" sz="1050" dirty="0">
                <a:latin typeface="Arial" charset="0"/>
                <a:cs typeface="Times New Roman" pitchFamily="18" charset="0"/>
              </a:rPr>
              <a:t>Advanced or Expert in primary career track  </a:t>
            </a:r>
          </a:p>
          <a:p>
            <a:pPr marL="628650" lvl="1" indent="-171450">
              <a:lnSpc>
                <a:spcPct val="90000"/>
              </a:lnSpc>
            </a:pPr>
            <a:r>
              <a:rPr lang="en-US" sz="1050" dirty="0">
                <a:latin typeface="Arial" charset="0"/>
                <a:cs typeface="Times New Roman" pitchFamily="18" charset="0"/>
              </a:rPr>
              <a:t>Major Command eligible (RLC)</a:t>
            </a:r>
          </a:p>
          <a:p>
            <a:pPr marL="628650" lvl="1" indent="-171450">
              <a:lnSpc>
                <a:spcPct val="90000"/>
              </a:lnSpc>
              <a:spcBef>
                <a:spcPts val="200"/>
              </a:spcBef>
            </a:pPr>
            <a:r>
              <a:rPr lang="en-US" sz="1050" dirty="0">
                <a:latin typeface="Arial" charset="0"/>
                <a:cs typeface="Times New Roman" pitchFamily="18" charset="0"/>
              </a:rPr>
              <a:t>Completion of HR related master’s degree, particularly graduate education</a:t>
            </a:r>
          </a:p>
          <a:p>
            <a:pPr marL="628650" lvl="1" indent="-171450">
              <a:lnSpc>
                <a:spcPct val="90000"/>
              </a:lnSpc>
              <a:spcBef>
                <a:spcPts val="200"/>
              </a:spcBef>
            </a:pPr>
            <a:r>
              <a:rPr lang="en-US" sz="1050" dirty="0">
                <a:latin typeface="Arial" charset="0"/>
                <a:cs typeface="Times New Roman" pitchFamily="18" charset="0"/>
              </a:rPr>
              <a:t>Current Professional certification: PHR, SPHR, or CDFM</a:t>
            </a:r>
          </a:p>
          <a:p>
            <a:pPr marL="628650" lvl="1" indent="-171450">
              <a:lnSpc>
                <a:spcPct val="90000"/>
              </a:lnSpc>
            </a:pPr>
            <a:r>
              <a:rPr lang="en-US" sz="1050" dirty="0">
                <a:latin typeface="Arial" charset="0"/>
                <a:cs typeface="Times New Roman" pitchFamily="18" charset="0"/>
              </a:rPr>
              <a:t>JQO Progression: JPME II and/or Joint Tour</a:t>
            </a:r>
          </a:p>
          <a:p>
            <a:pPr marL="457200" lvl="1" indent="0">
              <a:lnSpc>
                <a:spcPct val="90000"/>
              </a:lnSpc>
              <a:buNone/>
            </a:pPr>
            <a:endParaRPr lang="en-US" sz="1200" dirty="0">
              <a:latin typeface="Arial" charset="0"/>
              <a:cs typeface="Times New Roman" pitchFamily="18" charset="0"/>
            </a:endParaRPr>
          </a:p>
        </p:txBody>
      </p:sp>
      <p:sp>
        <p:nvSpPr>
          <p:cNvPr id="7" name="Slide Number Placeholder 3"/>
          <p:cNvSpPr>
            <a:spLocks noGrp="1"/>
          </p:cNvSpPr>
          <p:nvPr>
            <p:ph type="sldNum" sz="quarter" idx="12"/>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4AB8AB-3EBC-43BA-8934-64629AF21890}"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
        <p:nvSpPr>
          <p:cNvPr id="3075" name="Rectangle 4"/>
          <p:cNvSpPr>
            <a:spLocks noChangeArrowheads="1"/>
          </p:cNvSpPr>
          <p:nvPr/>
        </p:nvSpPr>
        <p:spPr bwMode="auto">
          <a:xfrm>
            <a:off x="1571104" y="219636"/>
            <a:ext cx="7344293" cy="800219"/>
          </a:xfrm>
          <a:prstGeom prst="rect">
            <a:avLst/>
          </a:prstGeom>
          <a:noFill/>
          <a:ln w="9525">
            <a:noFill/>
            <a:miter lim="800000"/>
            <a:headEnd/>
            <a:tailEnd/>
          </a:ln>
        </p:spPr>
        <p:txBody>
          <a:bodyPr wrap="squar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Arial"/>
                <a:ea typeface="+mn-ea"/>
                <a:cs typeface="+mn-cs"/>
              </a:rPr>
              <a:t>FY26 Human</a:t>
            </a:r>
            <a:r>
              <a:rPr kumimoji="0" lang="en-US" sz="3200" b="1" i="0" u="none" strike="noStrike" kern="1200" cap="none" spc="0" normalizeH="0" baseline="0" noProof="0" dirty="0">
                <a:ln>
                  <a:noFill/>
                </a:ln>
                <a:solidFill>
                  <a:srgbClr val="000000"/>
                </a:solidFill>
                <a:effectLst/>
                <a:uLnTx/>
                <a:uFillTx/>
                <a:latin typeface="Arial"/>
                <a:ea typeface="+mn-ea"/>
                <a:cs typeface="+mn-cs"/>
              </a:rPr>
              <a:t> </a:t>
            </a:r>
            <a:r>
              <a:rPr kumimoji="0" lang="en-US" sz="3200" b="1" i="0" u="none" strike="noStrike" kern="1200" cap="none" spc="0" normalizeH="0" baseline="0" noProof="0" dirty="0">
                <a:ln>
                  <a:noFill/>
                </a:ln>
                <a:solidFill>
                  <a:srgbClr val="002060"/>
                </a:solidFill>
                <a:effectLst/>
                <a:uLnTx/>
                <a:uFillTx/>
                <a:latin typeface="Arial"/>
                <a:ea typeface="+mn-ea"/>
                <a:cs typeface="+mn-cs"/>
              </a:rPr>
              <a:t>Resources Officer</a:t>
            </a:r>
            <a:br>
              <a:rPr kumimoji="0" lang="en-US" sz="3200" b="1" i="0" u="none" strike="noStrike" kern="1200" cap="none" spc="0" normalizeH="0" baseline="0" noProof="0" dirty="0">
                <a:ln>
                  <a:noFill/>
                </a:ln>
                <a:solidFill>
                  <a:srgbClr val="002060"/>
                </a:solidFill>
                <a:effectLst/>
                <a:uLnTx/>
                <a:uFillTx/>
                <a:latin typeface="Arial"/>
                <a:ea typeface="+mn-ea"/>
                <a:cs typeface="+mn-cs"/>
              </a:rPr>
            </a:br>
            <a:r>
              <a:rPr kumimoji="0" lang="en-US" sz="2000" b="1" i="1" u="none" strike="noStrike" kern="1200" cap="none" spc="0" normalizeH="0" baseline="0" noProof="0" dirty="0">
                <a:ln>
                  <a:noFill/>
                </a:ln>
                <a:solidFill>
                  <a:srgbClr val="002060"/>
                </a:solidFill>
                <a:effectLst/>
                <a:uLnTx/>
                <a:uFillTx/>
                <a:latin typeface="Arial"/>
                <a:ea typeface="+mn-ea"/>
                <a:cs typeface="+mn-cs"/>
              </a:rPr>
              <a:t>Community Values</a:t>
            </a:r>
          </a:p>
        </p:txBody>
      </p:sp>
    </p:spTree>
    <p:extLst>
      <p:ext uri="{BB962C8B-B14F-4D97-AF65-F5344CB8AC3E}">
        <p14:creationId xmlns:p14="http://schemas.microsoft.com/office/powerpoint/2010/main" val="175066364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Rectangle 2"/>
          <p:cNvSpPr>
            <a:spLocks noChangeArrowheads="1"/>
          </p:cNvSpPr>
          <p:nvPr/>
        </p:nvSpPr>
        <p:spPr bwMode="auto">
          <a:xfrm>
            <a:off x="152400" y="1228171"/>
            <a:ext cx="8382000" cy="5355312"/>
          </a:xfrm>
          <a:prstGeom prst="rect">
            <a:avLst/>
          </a:prstGeom>
          <a:noFill/>
          <a:ln w="9525">
            <a:noFill/>
            <a:miter lim="800000"/>
            <a:headEnd/>
            <a:tailEnd/>
          </a:ln>
        </p:spPr>
        <p:txBody>
          <a:bodyPr wrap="square">
            <a:spAutoFit/>
          </a:bodyPr>
          <a:lstStyle/>
          <a:p>
            <a:pPr marL="457200" marR="0" lvl="1" indent="0" algn="ctr" defTabSz="457200" rtl="0" eaLnBrk="1" fontAlgn="base" latinLnBrk="0" hangingPunct="1">
              <a:lnSpc>
                <a:spcPct val="100000"/>
              </a:lnSpc>
              <a:spcBef>
                <a:spcPct val="5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Arial"/>
                <a:ea typeface="+mn-ea"/>
                <a:cs typeface="Times New Roman" pitchFamily="18" charset="0"/>
              </a:rPr>
              <a:t>This information is provided to assist board members in identifying performance and career achievements which may indicate a record of particular merit.  Board members are expected to use their experience and judgment after review of the records recommended for promotion to determine those records of particular merit.  </a:t>
            </a:r>
            <a:r>
              <a:rPr kumimoji="0" lang="en-US" sz="2000" b="1" i="0" u="sng" strike="noStrike" kern="1200" cap="none" spc="0" normalizeH="0" baseline="0" noProof="0" dirty="0">
                <a:ln>
                  <a:noFill/>
                </a:ln>
                <a:solidFill>
                  <a:srgbClr val="000000"/>
                </a:solidFill>
                <a:effectLst/>
                <a:uLnTx/>
                <a:uFillTx/>
                <a:latin typeface="Arial"/>
                <a:ea typeface="+mn-ea"/>
                <a:cs typeface="Times New Roman" pitchFamily="18" charset="0"/>
              </a:rPr>
              <a:t>Information on these slides is not an all inclusive list </a:t>
            </a:r>
            <a:r>
              <a:rPr kumimoji="0" lang="en-US" sz="2000" b="1" i="0" u="none" strike="noStrike" kern="1200" cap="none" spc="0" normalizeH="0" baseline="0" noProof="0" dirty="0">
                <a:ln>
                  <a:noFill/>
                </a:ln>
                <a:solidFill>
                  <a:srgbClr val="000000"/>
                </a:solidFill>
                <a:effectLst/>
                <a:uLnTx/>
                <a:uFillTx/>
                <a:latin typeface="Arial"/>
                <a:ea typeface="+mn-ea"/>
                <a:cs typeface="Times New Roman" pitchFamily="18" charset="0"/>
              </a:rPr>
              <a:t>and should not be used to exclude records that otherwise document particular merit.  This information is </a:t>
            </a:r>
            <a:r>
              <a:rPr kumimoji="0" lang="en-US" sz="2000" b="1" i="0" u="sng" strike="noStrike" kern="1200" cap="none" spc="0" normalizeH="0" baseline="0" noProof="0" dirty="0">
                <a:ln>
                  <a:noFill/>
                </a:ln>
                <a:solidFill>
                  <a:srgbClr val="000000"/>
                </a:solidFill>
                <a:effectLst/>
                <a:uLnTx/>
                <a:uFillTx/>
                <a:latin typeface="Arial"/>
                <a:ea typeface="+mn-ea"/>
                <a:cs typeface="Times New Roman" pitchFamily="18" charset="0"/>
              </a:rPr>
              <a:t>not a checklist </a:t>
            </a:r>
            <a:r>
              <a:rPr kumimoji="0" lang="en-US" sz="2000" b="1" i="0" u="none" strike="noStrike" kern="1200" cap="none" spc="0" normalizeH="0" baseline="0" noProof="0" dirty="0">
                <a:ln>
                  <a:noFill/>
                </a:ln>
                <a:solidFill>
                  <a:srgbClr val="000000"/>
                </a:solidFill>
                <a:effectLst/>
                <a:uLnTx/>
                <a:uFillTx/>
                <a:latin typeface="Arial"/>
                <a:ea typeface="+mn-ea"/>
                <a:cs typeface="Times New Roman" pitchFamily="18" charset="0"/>
              </a:rPr>
              <a:t>of traits required for merit and should not be a substitute for board discretion.  It has been vetted by Navy Personnel Command and OJAG for statutory compliance and approved by SECNAV.</a:t>
            </a:r>
            <a:endParaRPr kumimoji="0" lang="en-US" sz="20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a:p>
            <a:pPr marL="457200" marR="0" lvl="1" indent="0" algn="ctr" defTabSz="457200" rtl="0" eaLnBrk="1" fontAlgn="base" latinLnBrk="0" hangingPunct="1">
              <a:lnSpc>
                <a:spcPct val="100000"/>
              </a:lnSpc>
              <a:spcBef>
                <a:spcPct val="5000"/>
              </a:spcBef>
              <a:spcAft>
                <a:spcPct val="0"/>
              </a:spcAft>
              <a:buClrTx/>
              <a:buSzTx/>
              <a:buFontTx/>
              <a:buNone/>
              <a:tabLst/>
              <a:defRPr/>
            </a:pPr>
            <a:endParaRPr kumimoji="0" lang="en-US" sz="2000" b="1" i="0" u="none" strike="noStrike" kern="1200" cap="none" spc="0" normalizeH="0" baseline="0" noProof="0" dirty="0">
              <a:ln>
                <a:noFill/>
              </a:ln>
              <a:solidFill>
                <a:srgbClr val="000000"/>
              </a:solidFill>
              <a:effectLst/>
              <a:uLnTx/>
              <a:uFillTx/>
              <a:latin typeface="Arial"/>
              <a:ea typeface="+mn-ea"/>
              <a:cs typeface="Times New Roman" pitchFamily="18" charset="0"/>
            </a:endParaRPr>
          </a:p>
          <a:p>
            <a:pPr marL="457200" marR="0" lvl="1" indent="0" algn="ctr" defTabSz="457200" rtl="0" eaLnBrk="1" fontAlgn="base" latinLnBrk="0" hangingPunct="1">
              <a:lnSpc>
                <a:spcPct val="100000"/>
              </a:lnSpc>
              <a:spcBef>
                <a:spcPct val="5000"/>
              </a:spcBef>
              <a:spcAft>
                <a:spcPct val="0"/>
              </a:spcAft>
              <a:buClrTx/>
              <a:buSzTx/>
              <a:buFontTx/>
              <a:buNone/>
              <a:tabLst/>
              <a:defRPr/>
            </a:pPr>
            <a:r>
              <a:rPr kumimoji="0" lang="en-US" sz="2000" b="1" i="0" u="none" strike="noStrike" kern="1200" cap="none" spc="0" normalizeH="0" baseline="0" noProof="0" dirty="0">
                <a:ln>
                  <a:noFill/>
                </a:ln>
                <a:solidFill>
                  <a:srgbClr val="000000"/>
                </a:solidFill>
                <a:effectLst/>
                <a:uLnTx/>
                <a:uFillTx/>
                <a:latin typeface="Arial"/>
                <a:ea typeface="+mn-ea"/>
                <a:cs typeface="Times New Roman" pitchFamily="18" charset="0"/>
              </a:rPr>
              <a:t>ONLY MATERIAL APPROVED BY THE SECRETARY OF THE NAVY WILL BE PRESENTED TO STATUTORY  SELECTION BOARDS.   THIS BRIEF HAS BEEN APPROVED BY SECNAV FOR USE BY THE FY-26 STATUTORY SELECTION BOARDS.</a:t>
            </a:r>
          </a:p>
        </p:txBody>
      </p:sp>
      <p:sp>
        <p:nvSpPr>
          <p:cNvPr id="7" name="Title 1"/>
          <p:cNvSpPr>
            <a:spLocks noGrp="1"/>
          </p:cNvSpPr>
          <p:nvPr>
            <p:ph type="title"/>
          </p:nvPr>
        </p:nvSpPr>
        <p:spPr>
          <a:xfrm>
            <a:off x="457200" y="228600"/>
            <a:ext cx="8458200" cy="777240"/>
          </a:xfrm>
        </p:spPr>
        <p:txBody>
          <a:bodyPr/>
          <a:lstStyle/>
          <a:p>
            <a:r>
              <a:rPr lang="en-US" dirty="0"/>
              <a:t>FY-26 Active-Duty</a:t>
            </a:r>
            <a:br>
              <a:rPr lang="en-US" dirty="0"/>
            </a:br>
            <a:r>
              <a:rPr lang="en-US" dirty="0"/>
              <a:t>Merit Reorder Disclaimer</a:t>
            </a:r>
          </a:p>
        </p:txBody>
      </p:sp>
      <p:sp>
        <p:nvSpPr>
          <p:cNvPr id="11" name="Slide Number Placeholder 1"/>
          <p:cNvSpPr>
            <a:spLocks noGrp="1"/>
          </p:cNvSpPr>
          <p:nvPr>
            <p:ph type="sldNum" sz="quarter" idx="12"/>
          </p:nvPr>
        </p:nvSpPr>
        <p:spPr>
          <a:xfrm>
            <a:off x="8381997" y="6617253"/>
            <a:ext cx="533400" cy="240748"/>
          </a:xfrm>
        </p:spPr>
        <p:txBody>
          <a:bodyPr/>
          <a:lstStyle/>
          <a:p>
            <a:pPr marL="0" marR="0" lvl="0" indent="0" algn="r" defTabSz="457200" rtl="0" eaLnBrk="1" fontAlgn="auto" latinLnBrk="0" hangingPunct="1">
              <a:lnSpc>
                <a:spcPct val="100000"/>
              </a:lnSpc>
              <a:spcBef>
                <a:spcPts val="0"/>
              </a:spcBef>
              <a:spcAft>
                <a:spcPts val="0"/>
              </a:spcAft>
              <a:buClrTx/>
              <a:buSzTx/>
              <a:buFontTx/>
              <a:buNone/>
              <a:tabLst/>
              <a:defRPr/>
            </a:pPr>
            <a:fld id="{EE55A051-6E38-4B64-8B0F-585D414D5338}"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457200" rtl="0" eaLnBrk="1" fontAlgn="auto" latinLnBrk="0" hangingPunct="1">
                <a:lnSpc>
                  <a:spcPct val="100000"/>
                </a:lnSpc>
                <a:spcBef>
                  <a:spcPts val="0"/>
                </a:spcBef>
                <a:spcAft>
                  <a:spcPts val="0"/>
                </a:spcAft>
                <a:buClrTx/>
                <a:buSzTx/>
                <a:buFontTx/>
                <a:buNone/>
                <a:tabLst/>
                <a:defRPr/>
              </a:pPr>
              <a:t>3</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16743860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Rectangle 3"/>
          <p:cNvSpPr>
            <a:spLocks noGrp="1" noChangeArrowheads="1"/>
          </p:cNvSpPr>
          <p:nvPr>
            <p:ph idx="1"/>
          </p:nvPr>
        </p:nvSpPr>
        <p:spPr>
          <a:xfrm>
            <a:off x="0" y="1273135"/>
            <a:ext cx="9144000" cy="5464492"/>
          </a:xfrm>
        </p:spPr>
        <p:txBody>
          <a:bodyPr rIns="182880"/>
          <a:lstStyle/>
          <a:p>
            <a:pPr marL="169863" indent="0">
              <a:lnSpc>
                <a:spcPct val="90000"/>
              </a:lnSpc>
              <a:spcBef>
                <a:spcPts val="230"/>
              </a:spcBef>
              <a:buNone/>
            </a:pPr>
            <a:r>
              <a:rPr lang="en-US" sz="1200" u="sng" dirty="0">
                <a:latin typeface="Arial" charset="0"/>
              </a:rPr>
              <a:t>Sustained superior performance –trait average consistently above RSCA- </a:t>
            </a:r>
            <a:r>
              <a:rPr lang="en-US" sz="1200" dirty="0">
                <a:latin typeface="Arial" charset="0"/>
              </a:rPr>
              <a:t>in positions of </a:t>
            </a:r>
            <a:r>
              <a:rPr lang="en-US" sz="1200" u="sng" dirty="0">
                <a:latin typeface="Arial" charset="0"/>
              </a:rPr>
              <a:t>increased responsibility, complexity, and judgement</a:t>
            </a:r>
            <a:r>
              <a:rPr lang="en-US" sz="1200" dirty="0">
                <a:latin typeface="Arial" charset="0"/>
              </a:rPr>
              <a:t> should be the </a:t>
            </a:r>
            <a:r>
              <a:rPr lang="en-US" sz="1200" u="sng" dirty="0">
                <a:latin typeface="Arial" charset="0"/>
              </a:rPr>
              <a:t>primary consideration</a:t>
            </a:r>
            <a:r>
              <a:rPr lang="en-US" sz="1200" dirty="0">
                <a:latin typeface="Arial" charset="0"/>
              </a:rPr>
              <a:t> for Merit Reorder.</a:t>
            </a:r>
          </a:p>
          <a:p>
            <a:pPr marL="169863" indent="0">
              <a:lnSpc>
                <a:spcPct val="90000"/>
              </a:lnSpc>
              <a:spcBef>
                <a:spcPts val="230"/>
              </a:spcBef>
              <a:buNone/>
            </a:pPr>
            <a:endParaRPr lang="en-US" sz="1200" dirty="0">
              <a:latin typeface="Arial" charset="0"/>
            </a:endParaRPr>
          </a:p>
          <a:p>
            <a:pPr marL="169863" indent="0">
              <a:lnSpc>
                <a:spcPct val="0"/>
              </a:lnSpc>
              <a:spcBef>
                <a:spcPts val="230"/>
              </a:spcBef>
              <a:buNone/>
            </a:pPr>
            <a:endParaRPr lang="en-US" sz="1200" dirty="0">
              <a:latin typeface="Arial" charset="0"/>
            </a:endParaRPr>
          </a:p>
          <a:p>
            <a:pPr marL="341313" indent="-171450">
              <a:lnSpc>
                <a:spcPct val="90000"/>
              </a:lnSpc>
              <a:spcBef>
                <a:spcPts val="230"/>
              </a:spcBef>
            </a:pPr>
            <a:r>
              <a:rPr lang="en-US" sz="1200" dirty="0">
                <a:latin typeface="Arial" charset="0"/>
              </a:rPr>
              <a:t>Valued achievements prior to LIEUTENANT COMMANDER</a:t>
            </a:r>
            <a:endParaRPr lang="en-US" sz="1200" dirty="0">
              <a:latin typeface="Arial" charset="0"/>
              <a:cs typeface="Times New Roman" pitchFamily="18" charset="0"/>
            </a:endParaRPr>
          </a:p>
          <a:p>
            <a:pPr marL="742950" lvl="1" indent="-285750">
              <a:lnSpc>
                <a:spcPct val="80000"/>
              </a:lnSpc>
              <a:spcBef>
                <a:spcPts val="230"/>
              </a:spcBef>
            </a:pPr>
            <a:r>
              <a:rPr lang="en-US" sz="1200" dirty="0">
                <a:latin typeface="Arial" charset="0"/>
                <a:cs typeface="Times New Roman" pitchFamily="18" charset="0"/>
              </a:rPr>
              <a:t>Top recognized performer consistently above RSCA with breakout performance (EP Hard break, #1 or #2 soft break in source community and/or subsequent HR tour(s)</a:t>
            </a:r>
          </a:p>
          <a:p>
            <a:pPr marL="742950" lvl="1" indent="-285750">
              <a:lnSpc>
                <a:spcPct val="80000"/>
              </a:lnSpc>
              <a:spcBef>
                <a:spcPts val="230"/>
              </a:spcBef>
            </a:pPr>
            <a:r>
              <a:rPr lang="en-US" sz="1200" dirty="0">
                <a:latin typeface="Arial" charset="0"/>
                <a:cs typeface="Times New Roman" pitchFamily="18" charset="0"/>
              </a:rPr>
              <a:t>Completion of HR related Master's degree, particularly graduate education, in Operations Research Analysis, Manpower Systems Analysis, Financial Management, Education and Training Management, or civilian equivalent (3XXX).</a:t>
            </a:r>
          </a:p>
          <a:p>
            <a:pPr marL="742950" lvl="1" indent="-285750">
              <a:lnSpc>
                <a:spcPct val="80000"/>
              </a:lnSpc>
              <a:spcBef>
                <a:spcPts val="230"/>
              </a:spcBef>
            </a:pPr>
            <a:r>
              <a:rPr lang="en-US" sz="1200" dirty="0">
                <a:latin typeface="Arial" charset="0"/>
                <a:cs typeface="Times New Roman" pitchFamily="18" charset="0"/>
              </a:rPr>
              <a:t>Command eligible (2D1)</a:t>
            </a:r>
          </a:p>
          <a:p>
            <a:pPr marL="742950" lvl="1" indent="-285750">
              <a:lnSpc>
                <a:spcPct val="80000"/>
              </a:lnSpc>
              <a:spcBef>
                <a:spcPts val="230"/>
              </a:spcBef>
            </a:pPr>
            <a:r>
              <a:rPr lang="en-US" sz="1200" dirty="0">
                <a:latin typeface="Arial" charset="0"/>
                <a:cs typeface="Times New Roman" pitchFamily="18" charset="0"/>
              </a:rPr>
              <a:t>HR career track (FD, FM, FR2) Intermediate </a:t>
            </a:r>
          </a:p>
          <a:p>
            <a:pPr marL="742950" lvl="1" indent="-285750">
              <a:lnSpc>
                <a:spcPct val="80000"/>
              </a:lnSpc>
              <a:spcBef>
                <a:spcPts val="230"/>
              </a:spcBef>
            </a:pPr>
            <a:r>
              <a:rPr lang="en-US" sz="1200" dirty="0">
                <a:latin typeface="Arial" charset="0"/>
                <a:cs typeface="Times New Roman" pitchFamily="18" charset="0"/>
              </a:rPr>
              <a:t>Current Professional Certification including PHR, SPHR, or CDFM </a:t>
            </a:r>
            <a:endParaRPr lang="en-US" sz="1200" dirty="0">
              <a:latin typeface="Arial" charset="0"/>
            </a:endParaRPr>
          </a:p>
          <a:p>
            <a:pPr marL="341313" indent="-171450">
              <a:lnSpc>
                <a:spcPct val="90000"/>
              </a:lnSpc>
              <a:spcBef>
                <a:spcPts val="230"/>
              </a:spcBef>
            </a:pPr>
            <a:r>
              <a:rPr lang="en-US" sz="1200" dirty="0">
                <a:latin typeface="Arial" charset="0"/>
              </a:rPr>
              <a:t>Valued achievements prior to COMMANDER</a:t>
            </a:r>
            <a:endParaRPr lang="en-US" sz="1200" dirty="0">
              <a:latin typeface="Arial" charset="0"/>
              <a:cs typeface="Times New Roman" pitchFamily="18" charset="0"/>
            </a:endParaRPr>
          </a:p>
          <a:p>
            <a:pPr marL="742950" lvl="1" indent="-285750">
              <a:lnSpc>
                <a:spcPct val="80000"/>
              </a:lnSpc>
              <a:spcBef>
                <a:spcPts val="230"/>
              </a:spcBef>
            </a:pPr>
            <a:r>
              <a:rPr lang="en-US" sz="1200" dirty="0"/>
              <a:t>Top recognized performer </a:t>
            </a:r>
            <a:r>
              <a:rPr lang="en-US" sz="1200" dirty="0">
                <a:latin typeface="Arial" charset="0"/>
                <a:cs typeface="Times New Roman" pitchFamily="18" charset="0"/>
              </a:rPr>
              <a:t>consistently above RSCA with breakout performance (EP Hard break, #1 or #2 soft break</a:t>
            </a:r>
            <a:r>
              <a:rPr lang="en-US" sz="1200" dirty="0"/>
              <a:t> across all assignments, and completed or serving in two of the following tours: lieutenant commander HR Command/Leadership/Sea Screened (CO/XO/OIC/Sea Duty) tour/ HR lieutenant commander milestone.</a:t>
            </a:r>
          </a:p>
          <a:p>
            <a:pPr marL="742950" lvl="1" indent="-285750">
              <a:lnSpc>
                <a:spcPct val="80000"/>
              </a:lnSpc>
              <a:spcBef>
                <a:spcPts val="230"/>
              </a:spcBef>
            </a:pPr>
            <a:r>
              <a:rPr lang="en-US" sz="1200" dirty="0">
                <a:latin typeface="Arial" charset="0"/>
                <a:cs typeface="Times New Roman" pitchFamily="18" charset="0"/>
              </a:rPr>
              <a:t>Command eligible or qualified (2D1 / 2D2)</a:t>
            </a:r>
          </a:p>
          <a:p>
            <a:pPr marL="742950" lvl="1" indent="-285750">
              <a:lnSpc>
                <a:spcPct val="80000"/>
              </a:lnSpc>
              <a:spcBef>
                <a:spcPts val="230"/>
              </a:spcBef>
            </a:pPr>
            <a:r>
              <a:rPr lang="en-US" sz="1200" dirty="0">
                <a:latin typeface="Arial" charset="0"/>
                <a:cs typeface="Times New Roman" pitchFamily="18" charset="0"/>
              </a:rPr>
              <a:t>Completion of HR related master’s degree, particularly graduate education</a:t>
            </a:r>
          </a:p>
          <a:p>
            <a:pPr marL="742950" lvl="1" indent="-285750">
              <a:lnSpc>
                <a:spcPct val="80000"/>
              </a:lnSpc>
              <a:spcBef>
                <a:spcPts val="230"/>
              </a:spcBef>
            </a:pPr>
            <a:r>
              <a:rPr lang="en-US" sz="1200" dirty="0">
                <a:latin typeface="Arial" charset="0"/>
                <a:cs typeface="Times New Roman" pitchFamily="18" charset="0"/>
              </a:rPr>
              <a:t>HR career track (FD, FM, FR2) Intermediate </a:t>
            </a:r>
          </a:p>
          <a:p>
            <a:pPr marL="742950" lvl="1" indent="-285750">
              <a:lnSpc>
                <a:spcPct val="80000"/>
              </a:lnSpc>
              <a:spcBef>
                <a:spcPts val="230"/>
              </a:spcBef>
            </a:pPr>
            <a:r>
              <a:rPr lang="en-US" sz="1200" dirty="0">
                <a:latin typeface="Arial" charset="0"/>
                <a:cs typeface="Times New Roman" pitchFamily="18" charset="0"/>
              </a:rPr>
              <a:t>HR PROVEN subspecialty (Q/R suffix): 321X, 3130, 3150, 311X</a:t>
            </a:r>
          </a:p>
          <a:p>
            <a:pPr marL="742950" lvl="1" indent="-285750">
              <a:lnSpc>
                <a:spcPct val="80000"/>
              </a:lnSpc>
              <a:spcBef>
                <a:spcPts val="230"/>
              </a:spcBef>
            </a:pPr>
            <a:r>
              <a:rPr lang="en-US" sz="1200" dirty="0">
                <a:latin typeface="Arial" charset="0"/>
                <a:cs typeface="Times New Roman" pitchFamily="18" charset="0"/>
              </a:rPr>
              <a:t>JPME I</a:t>
            </a:r>
            <a:endParaRPr lang="en-US" sz="1200" dirty="0">
              <a:latin typeface="Arial" charset="0"/>
            </a:endParaRPr>
          </a:p>
          <a:p>
            <a:pPr marL="341313" indent="-171450">
              <a:lnSpc>
                <a:spcPct val="90000"/>
              </a:lnSpc>
              <a:spcBef>
                <a:spcPts val="230"/>
              </a:spcBef>
            </a:pPr>
            <a:r>
              <a:rPr lang="en-US" sz="1200" dirty="0">
                <a:latin typeface="Arial" charset="0"/>
              </a:rPr>
              <a:t>Valued achievements prior to CAPTAIN</a:t>
            </a:r>
            <a:endParaRPr lang="en-US" sz="1200" dirty="0">
              <a:latin typeface="Arial" charset="0"/>
              <a:cs typeface="Times New Roman" pitchFamily="18" charset="0"/>
            </a:endParaRPr>
          </a:p>
          <a:p>
            <a:pPr marL="742950" lvl="1" indent="-285750">
              <a:lnSpc>
                <a:spcPct val="80000"/>
              </a:lnSpc>
              <a:spcBef>
                <a:spcPts val="230"/>
              </a:spcBef>
            </a:pPr>
            <a:r>
              <a:rPr lang="en-US" sz="1200" dirty="0">
                <a:latin typeface="Arial" charset="0"/>
                <a:cs typeface="Times New Roman" pitchFamily="18" charset="0"/>
              </a:rPr>
              <a:t>Top recognized performer consistently above RSCA with breakout performance (EP Hard break, #1 or #2 soft break across all assignments, and completed or serving in CDR HR Command / Leadership Screened (CO/XO/OIC) tour and CDR HR Milestone tour</a:t>
            </a:r>
          </a:p>
          <a:p>
            <a:pPr marL="628650" lvl="1" indent="-171450">
              <a:lnSpc>
                <a:spcPct val="90000"/>
              </a:lnSpc>
            </a:pPr>
            <a:r>
              <a:rPr lang="en-US" sz="1200" dirty="0">
                <a:latin typeface="Arial" charset="0"/>
                <a:cs typeface="Times New Roman" pitchFamily="18" charset="0"/>
              </a:rPr>
              <a:t>   Major Command eligible (RLC)</a:t>
            </a:r>
          </a:p>
          <a:p>
            <a:pPr marL="628650" lvl="1" indent="-171450">
              <a:lnSpc>
                <a:spcPct val="90000"/>
              </a:lnSpc>
            </a:pPr>
            <a:r>
              <a:rPr lang="en-US" sz="1200" dirty="0">
                <a:latin typeface="Arial" charset="0"/>
                <a:cs typeface="Times New Roman" pitchFamily="18" charset="0"/>
              </a:rPr>
              <a:t>   Completion of HR related master’s degree, particularly graduate education</a:t>
            </a:r>
          </a:p>
          <a:p>
            <a:pPr marL="628650" lvl="1" indent="-171450">
              <a:lnSpc>
                <a:spcPct val="90000"/>
              </a:lnSpc>
            </a:pPr>
            <a:r>
              <a:rPr lang="en-US" sz="1200" dirty="0">
                <a:latin typeface="Arial" charset="0"/>
                <a:cs typeface="Times New Roman" pitchFamily="18" charset="0"/>
              </a:rPr>
              <a:t>   Fleet N1/TYCOM/HQ/Major Staff experience</a:t>
            </a:r>
          </a:p>
          <a:p>
            <a:pPr marL="742950" lvl="1" indent="-285750">
              <a:lnSpc>
                <a:spcPct val="80000"/>
              </a:lnSpc>
              <a:spcBef>
                <a:spcPts val="230"/>
              </a:spcBef>
            </a:pPr>
            <a:r>
              <a:rPr lang="en-US" sz="1200" dirty="0">
                <a:latin typeface="Arial" charset="0"/>
                <a:cs typeface="Times New Roman" pitchFamily="18" charset="0"/>
              </a:rPr>
              <a:t>HR PROVEN subspecialty (Q/R suffix): 321X, 3130, 3150, 311X</a:t>
            </a:r>
          </a:p>
          <a:p>
            <a:pPr marL="742950" lvl="1" indent="-285750">
              <a:lnSpc>
                <a:spcPct val="80000"/>
              </a:lnSpc>
              <a:spcBef>
                <a:spcPts val="230"/>
              </a:spcBef>
            </a:pPr>
            <a:r>
              <a:rPr lang="en-US" sz="1200" dirty="0">
                <a:latin typeface="Arial" charset="0"/>
                <a:cs typeface="Times New Roman" pitchFamily="18" charset="0"/>
              </a:rPr>
              <a:t>HR career track (FD, FM, FR2) Expert                 </a:t>
            </a:r>
            <a:r>
              <a:rPr lang="en-US" sz="1200" dirty="0">
                <a:solidFill>
                  <a:srgbClr val="0070C0"/>
                </a:solidFill>
                <a:latin typeface="Arial" charset="0"/>
                <a:cs typeface="Times New Roman" pitchFamily="18" charset="0"/>
              </a:rPr>
              <a:t> </a:t>
            </a:r>
          </a:p>
          <a:p>
            <a:pPr marL="742950" lvl="1" indent="-285750">
              <a:lnSpc>
                <a:spcPct val="80000"/>
              </a:lnSpc>
              <a:spcBef>
                <a:spcPts val="230"/>
              </a:spcBef>
            </a:pPr>
            <a:r>
              <a:rPr lang="en-US" sz="1200" dirty="0">
                <a:latin typeface="Arial" charset="0"/>
                <a:cs typeface="Times New Roman" pitchFamily="18" charset="0"/>
              </a:rPr>
              <a:t>JQO</a:t>
            </a:r>
          </a:p>
          <a:p>
            <a:pPr marL="687388" lvl="1" indent="-230188">
              <a:lnSpc>
                <a:spcPct val="80000"/>
              </a:lnSpc>
              <a:buFont typeface="Wingdings" pitchFamily="2" charset="2"/>
              <a:buChar char="Ø"/>
            </a:pPr>
            <a:endParaRPr lang="en-US" sz="1200" dirty="0">
              <a:latin typeface="Arial" charset="0"/>
              <a:cs typeface="Times New Roman" pitchFamily="18" charset="0"/>
            </a:endParaRPr>
          </a:p>
        </p:txBody>
      </p:sp>
      <p:sp>
        <p:nvSpPr>
          <p:cNvPr id="3075" name="Rectangle 4"/>
          <p:cNvSpPr>
            <a:spLocks noChangeArrowheads="1"/>
          </p:cNvSpPr>
          <p:nvPr/>
        </p:nvSpPr>
        <p:spPr bwMode="auto">
          <a:xfrm>
            <a:off x="3812847" y="153888"/>
            <a:ext cx="5147243" cy="800219"/>
          </a:xfrm>
          <a:prstGeom prst="rect">
            <a:avLst/>
          </a:prstGeom>
          <a:noFill/>
          <a:ln w="9525">
            <a:noFill/>
            <a:miter lim="800000"/>
            <a:headEnd/>
            <a:tailEnd/>
          </a:ln>
        </p:spPr>
        <p:txBody>
          <a:bodyPr wrap="none"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lang="en-US" sz="3200" b="1" dirty="0">
                <a:solidFill>
                  <a:srgbClr val="002060"/>
                </a:solidFill>
                <a:latin typeface="Arial"/>
              </a:rPr>
              <a:t> </a:t>
            </a:r>
            <a:r>
              <a:rPr kumimoji="0" lang="en-US" sz="3200" b="1" i="0" u="none" strike="noStrike" kern="1200" cap="none" spc="0" normalizeH="0" baseline="0" noProof="0" dirty="0">
                <a:ln>
                  <a:noFill/>
                </a:ln>
                <a:solidFill>
                  <a:srgbClr val="002060"/>
                </a:solidFill>
                <a:effectLst/>
                <a:uLnTx/>
                <a:uFillTx/>
                <a:latin typeface="Arial"/>
                <a:ea typeface="+mn-ea"/>
                <a:cs typeface="+mn-cs"/>
              </a:rPr>
              <a:t>Human Resources Officer</a:t>
            </a:r>
            <a:br>
              <a:rPr kumimoji="0" lang="en-US" sz="3200" b="1" i="0" u="none" strike="noStrike" kern="1200" cap="none" spc="0" normalizeH="0" baseline="0" noProof="0" dirty="0">
                <a:ln>
                  <a:noFill/>
                </a:ln>
                <a:solidFill>
                  <a:srgbClr val="002060"/>
                </a:solidFill>
                <a:effectLst/>
                <a:uLnTx/>
                <a:uFillTx/>
                <a:latin typeface="Arial"/>
                <a:ea typeface="+mn-ea"/>
                <a:cs typeface="+mn-cs"/>
              </a:rPr>
            </a:br>
            <a:r>
              <a:rPr kumimoji="0" lang="en-US" sz="2000" b="1" i="1" u="none" strike="noStrike" kern="1200" cap="none" spc="0" normalizeH="0" baseline="0" noProof="0" dirty="0">
                <a:ln>
                  <a:noFill/>
                </a:ln>
                <a:solidFill>
                  <a:srgbClr val="002060"/>
                </a:solidFill>
                <a:effectLst/>
                <a:uLnTx/>
                <a:uFillTx/>
                <a:latin typeface="Arial"/>
                <a:ea typeface="+mn-ea"/>
                <a:cs typeface="+mn-cs"/>
              </a:rPr>
              <a:t>Merit Reorder Considerations</a:t>
            </a:r>
          </a:p>
        </p:txBody>
      </p:sp>
      <p:sp>
        <p:nvSpPr>
          <p:cNvPr id="5" name="Slide Number Placeholder 3"/>
          <p:cNvSpPr>
            <a:spLocks noGrp="1"/>
          </p:cNvSpPr>
          <p:nvPr>
            <p:ph type="sldNum" sz="quarter" idx="12"/>
          </p:nvPr>
        </p:nvSpPr>
        <p:spPr>
          <a:xfrm>
            <a:off x="8381997" y="6617253"/>
            <a:ext cx="533400" cy="240748"/>
          </a:xfrm>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404AB8AB-3EBC-43BA-8934-64629AF21890}"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4</a:t>
            </a:fld>
            <a:endParaRPr kumimoji="0" lang="en-US" sz="1000" b="0" i="0" u="none" strike="noStrike" kern="1200" cap="none" spc="0" normalizeH="0" baseline="0" noProof="0" dirty="0">
              <a:ln>
                <a:noFill/>
              </a:ln>
              <a:solidFill>
                <a:prstClr val="black"/>
              </a:solidFill>
              <a:effectLst/>
              <a:uLnTx/>
              <a:uFillTx/>
              <a:latin typeface="Arial"/>
              <a:ea typeface="+mn-ea"/>
              <a:cs typeface="+mn-cs"/>
            </a:endParaRPr>
          </a:p>
        </p:txBody>
      </p:sp>
    </p:spTree>
    <p:extLst>
      <p:ext uri="{BB962C8B-B14F-4D97-AF65-F5344CB8AC3E}">
        <p14:creationId xmlns:p14="http://schemas.microsoft.com/office/powerpoint/2010/main" val="357621267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21"/>
          <p:cNvSpPr>
            <a:spLocks noChangeArrowheads="1"/>
          </p:cNvSpPr>
          <p:nvPr/>
        </p:nvSpPr>
        <p:spPr bwMode="auto">
          <a:xfrm>
            <a:off x="2971800" y="1928546"/>
            <a:ext cx="457200" cy="1087438"/>
          </a:xfrm>
          <a:prstGeom prst="rect">
            <a:avLst/>
          </a:prstGeom>
          <a:noFill/>
          <a:ln w="9525">
            <a:noFill/>
            <a:miter lim="800000"/>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2" name="Group 1"/>
          <p:cNvGrpSpPr/>
          <p:nvPr/>
        </p:nvGrpSpPr>
        <p:grpSpPr>
          <a:xfrm>
            <a:off x="146811" y="2175281"/>
            <a:ext cx="8915400" cy="383286"/>
            <a:chOff x="146811" y="2117603"/>
            <a:chExt cx="8915400" cy="383286"/>
          </a:xfrm>
        </p:grpSpPr>
        <p:sp>
          <p:nvSpPr>
            <p:cNvPr id="8" name="Rectangle 31"/>
            <p:cNvSpPr>
              <a:spLocks noChangeArrowheads="1"/>
            </p:cNvSpPr>
            <p:nvPr/>
          </p:nvSpPr>
          <p:spPr bwMode="auto">
            <a:xfrm>
              <a:off x="146811" y="2238755"/>
              <a:ext cx="8915400" cy="262134"/>
            </a:xfrm>
            <a:prstGeom prst="rect">
              <a:avLst/>
            </a:prstGeom>
            <a:noFill/>
            <a:ln w="9525">
              <a:noFill/>
              <a:miter lim="800000"/>
              <a:headEnd/>
              <a:tailEnd/>
            </a:ln>
          </p:spPr>
          <p:txBody>
            <a:bodyPr lIns="92075" tIns="46038" rIns="92075" bIns="46038">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1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a:t>
              </a:r>
              <a:r>
                <a:rPr kumimoji="0" lang="en-US" sz="11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0             2              4              6              8             10           12            14            16            18            20            22           24            26            28</a:t>
              </a:r>
            </a:p>
          </p:txBody>
        </p:sp>
        <p:sp>
          <p:nvSpPr>
            <p:cNvPr id="9" name="Line 32"/>
            <p:cNvSpPr>
              <a:spLocks noChangeShapeType="1"/>
            </p:cNvSpPr>
            <p:nvPr/>
          </p:nvSpPr>
          <p:spPr bwMode="auto">
            <a:xfrm flipV="1">
              <a:off x="308938" y="2152218"/>
              <a:ext cx="8564388" cy="0"/>
            </a:xfrm>
            <a:prstGeom prst="line">
              <a:avLst/>
            </a:prstGeom>
            <a:noFill/>
            <a:ln w="25400">
              <a:solidFill>
                <a:schemeClr val="tx1"/>
              </a:solidFill>
              <a:round/>
              <a:headEnd/>
              <a:tailEnd type="triangle" w="med" len="me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 name="Line 33"/>
            <p:cNvSpPr>
              <a:spLocks noChangeShapeType="1"/>
            </p:cNvSpPr>
            <p:nvPr/>
          </p:nvSpPr>
          <p:spPr bwMode="auto">
            <a:xfrm>
              <a:off x="310512" y="2120848"/>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1" name="Line 34"/>
            <p:cNvSpPr>
              <a:spLocks noChangeShapeType="1"/>
            </p:cNvSpPr>
            <p:nvPr/>
          </p:nvSpPr>
          <p:spPr bwMode="auto">
            <a:xfrm>
              <a:off x="4528957"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2" name="Line 35"/>
            <p:cNvSpPr>
              <a:spLocks noChangeShapeType="1"/>
            </p:cNvSpPr>
            <p:nvPr/>
          </p:nvSpPr>
          <p:spPr bwMode="auto">
            <a:xfrm>
              <a:off x="1809004"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3" name="Line 36"/>
            <p:cNvSpPr>
              <a:spLocks noChangeShapeType="1"/>
            </p:cNvSpPr>
            <p:nvPr/>
          </p:nvSpPr>
          <p:spPr bwMode="auto">
            <a:xfrm>
              <a:off x="2715655"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4" name="Line 37"/>
            <p:cNvSpPr>
              <a:spLocks noChangeShapeType="1"/>
            </p:cNvSpPr>
            <p:nvPr/>
          </p:nvSpPr>
          <p:spPr bwMode="auto">
            <a:xfrm>
              <a:off x="3622306"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5" name="Line 38"/>
            <p:cNvSpPr>
              <a:spLocks noChangeShapeType="1"/>
            </p:cNvSpPr>
            <p:nvPr/>
          </p:nvSpPr>
          <p:spPr bwMode="auto">
            <a:xfrm>
              <a:off x="7248909"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6" name="Line 39"/>
            <p:cNvSpPr>
              <a:spLocks noChangeShapeType="1"/>
            </p:cNvSpPr>
            <p:nvPr/>
          </p:nvSpPr>
          <p:spPr bwMode="auto">
            <a:xfrm>
              <a:off x="6342258"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7" name="Line 40"/>
            <p:cNvSpPr>
              <a:spLocks noChangeShapeType="1"/>
            </p:cNvSpPr>
            <p:nvPr/>
          </p:nvSpPr>
          <p:spPr bwMode="auto">
            <a:xfrm>
              <a:off x="5133391"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8" name="Line 41"/>
            <p:cNvSpPr>
              <a:spLocks noChangeShapeType="1"/>
            </p:cNvSpPr>
            <p:nvPr/>
          </p:nvSpPr>
          <p:spPr bwMode="auto">
            <a:xfrm>
              <a:off x="902353"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9" name="Line 42"/>
            <p:cNvSpPr>
              <a:spLocks noChangeShapeType="1"/>
            </p:cNvSpPr>
            <p:nvPr/>
          </p:nvSpPr>
          <p:spPr bwMode="auto">
            <a:xfrm>
              <a:off x="4831174"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0" name="Line 43"/>
            <p:cNvSpPr>
              <a:spLocks noChangeShapeType="1"/>
            </p:cNvSpPr>
            <p:nvPr/>
          </p:nvSpPr>
          <p:spPr bwMode="auto">
            <a:xfrm>
              <a:off x="5435608"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1" name="Line 44"/>
            <p:cNvSpPr>
              <a:spLocks noChangeShapeType="1"/>
            </p:cNvSpPr>
            <p:nvPr/>
          </p:nvSpPr>
          <p:spPr bwMode="auto">
            <a:xfrm>
              <a:off x="6644475"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2" name="Line 45"/>
            <p:cNvSpPr>
              <a:spLocks noChangeShapeType="1"/>
            </p:cNvSpPr>
            <p:nvPr/>
          </p:nvSpPr>
          <p:spPr bwMode="auto">
            <a:xfrm>
              <a:off x="6040042"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3" name="Line 46"/>
            <p:cNvSpPr>
              <a:spLocks noChangeShapeType="1"/>
            </p:cNvSpPr>
            <p:nvPr/>
          </p:nvSpPr>
          <p:spPr bwMode="auto">
            <a:xfrm>
              <a:off x="5737825"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4" name="Line 47"/>
            <p:cNvSpPr>
              <a:spLocks noChangeShapeType="1"/>
            </p:cNvSpPr>
            <p:nvPr/>
          </p:nvSpPr>
          <p:spPr bwMode="auto">
            <a:xfrm>
              <a:off x="7853343"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5" name="Line 48"/>
            <p:cNvSpPr>
              <a:spLocks noChangeShapeType="1"/>
            </p:cNvSpPr>
            <p:nvPr/>
          </p:nvSpPr>
          <p:spPr bwMode="auto">
            <a:xfrm>
              <a:off x="7551126"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6" name="Line 49"/>
            <p:cNvSpPr>
              <a:spLocks noChangeShapeType="1"/>
            </p:cNvSpPr>
            <p:nvPr/>
          </p:nvSpPr>
          <p:spPr bwMode="auto">
            <a:xfrm>
              <a:off x="6946692"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7" name="Line 50"/>
            <p:cNvSpPr>
              <a:spLocks noChangeShapeType="1"/>
            </p:cNvSpPr>
            <p:nvPr/>
          </p:nvSpPr>
          <p:spPr bwMode="auto">
            <a:xfrm>
              <a:off x="8759994"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8" name="Line 51"/>
            <p:cNvSpPr>
              <a:spLocks noChangeShapeType="1"/>
            </p:cNvSpPr>
            <p:nvPr/>
          </p:nvSpPr>
          <p:spPr bwMode="auto">
            <a:xfrm>
              <a:off x="8457777"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29" name="Line 52"/>
            <p:cNvSpPr>
              <a:spLocks noChangeShapeType="1"/>
            </p:cNvSpPr>
            <p:nvPr/>
          </p:nvSpPr>
          <p:spPr bwMode="auto">
            <a:xfrm>
              <a:off x="3320089"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0" name="Line 53"/>
            <p:cNvSpPr>
              <a:spLocks noChangeShapeType="1"/>
            </p:cNvSpPr>
            <p:nvPr/>
          </p:nvSpPr>
          <p:spPr bwMode="auto">
            <a:xfrm>
              <a:off x="3924523"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1" name="Line 54"/>
            <p:cNvSpPr>
              <a:spLocks noChangeShapeType="1"/>
            </p:cNvSpPr>
            <p:nvPr/>
          </p:nvSpPr>
          <p:spPr bwMode="auto">
            <a:xfrm>
              <a:off x="4226740"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2" name="Line 55"/>
            <p:cNvSpPr>
              <a:spLocks noChangeShapeType="1"/>
            </p:cNvSpPr>
            <p:nvPr/>
          </p:nvSpPr>
          <p:spPr bwMode="auto">
            <a:xfrm>
              <a:off x="2111221"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3" name="Line 56"/>
            <p:cNvSpPr>
              <a:spLocks noChangeShapeType="1"/>
            </p:cNvSpPr>
            <p:nvPr/>
          </p:nvSpPr>
          <p:spPr bwMode="auto">
            <a:xfrm>
              <a:off x="2413438"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4" name="Line 57"/>
            <p:cNvSpPr>
              <a:spLocks noChangeShapeType="1"/>
            </p:cNvSpPr>
            <p:nvPr/>
          </p:nvSpPr>
          <p:spPr bwMode="auto">
            <a:xfrm>
              <a:off x="3017872"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5" name="Line 58"/>
            <p:cNvSpPr>
              <a:spLocks noChangeShapeType="1"/>
            </p:cNvSpPr>
            <p:nvPr/>
          </p:nvSpPr>
          <p:spPr bwMode="auto">
            <a:xfrm>
              <a:off x="1506787"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6" name="Line 59"/>
            <p:cNvSpPr>
              <a:spLocks noChangeShapeType="1"/>
            </p:cNvSpPr>
            <p:nvPr/>
          </p:nvSpPr>
          <p:spPr bwMode="auto">
            <a:xfrm>
              <a:off x="1204570"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7" name="Line 60"/>
            <p:cNvSpPr>
              <a:spLocks noChangeShapeType="1"/>
            </p:cNvSpPr>
            <p:nvPr/>
          </p:nvSpPr>
          <p:spPr bwMode="auto">
            <a:xfrm>
              <a:off x="600136" y="2117964"/>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38" name="Line 61"/>
            <p:cNvSpPr>
              <a:spLocks noChangeShapeType="1"/>
            </p:cNvSpPr>
            <p:nvPr/>
          </p:nvSpPr>
          <p:spPr bwMode="auto">
            <a:xfrm>
              <a:off x="8155560" y="2117603"/>
              <a:ext cx="0" cy="68869"/>
            </a:xfrm>
            <a:prstGeom prst="line">
              <a:avLst/>
            </a:prstGeom>
            <a:noFill/>
            <a:ln w="12700">
              <a:solidFill>
                <a:schemeClr val="tx1"/>
              </a:solidFill>
              <a:round/>
              <a:headEnd type="none" w="sm" len="sm"/>
              <a:tailEnd type="none" w="sm" len="sm"/>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sp>
        <p:nvSpPr>
          <p:cNvPr id="42" name="Rectangle 22"/>
          <p:cNvSpPr>
            <a:spLocks noChangeArrowheads="1"/>
          </p:cNvSpPr>
          <p:nvPr/>
        </p:nvSpPr>
        <p:spPr bwMode="auto">
          <a:xfrm>
            <a:off x="1033486" y="222053"/>
            <a:ext cx="7845425" cy="800219"/>
          </a:xfrm>
          <a:prstGeom prst="rect">
            <a:avLst/>
          </a:prstGeom>
          <a:noFill/>
          <a:ln w="9525">
            <a:noFill/>
            <a:miter lim="800000"/>
            <a:headEnd/>
            <a:tailEnd/>
          </a:ln>
        </p:spPr>
        <p:txBody>
          <a:bodyPr lIns="0" tIns="0" rIns="0" bIns="0">
            <a:spAutoFit/>
          </a:bodyPr>
          <a:lstStyle/>
          <a:p>
            <a:pPr marL="0" marR="0" lvl="0" indent="0" algn="r" defTabSz="914400" rtl="0" eaLnBrk="0" fontAlgn="base" latinLnBrk="0" hangingPunct="0">
              <a:lnSpc>
                <a:spcPct val="100000"/>
              </a:lnSpc>
              <a:spcBef>
                <a:spcPct val="0"/>
              </a:spcBef>
              <a:spcAft>
                <a:spcPct val="0"/>
              </a:spcAft>
              <a:buClrTx/>
              <a:buSzTx/>
              <a:buFontTx/>
              <a:buNone/>
              <a:tabLst/>
              <a:defRPr/>
            </a:pPr>
            <a:r>
              <a:rPr kumimoji="0" lang="en-US" sz="3200" b="1" i="0" u="none" strike="noStrike" kern="1200" cap="none" spc="0" normalizeH="0" baseline="0" noProof="0" dirty="0">
                <a:ln>
                  <a:noFill/>
                </a:ln>
                <a:solidFill>
                  <a:srgbClr val="002060"/>
                </a:solidFill>
                <a:effectLst/>
                <a:uLnTx/>
                <a:uFillTx/>
                <a:latin typeface="Arial"/>
                <a:ea typeface="+mn-ea"/>
                <a:cs typeface="+mn-cs"/>
              </a:rPr>
              <a:t>FY26</a:t>
            </a:r>
            <a:r>
              <a:rPr kumimoji="0" lang="en-US" sz="3200" b="1" i="0" u="none" strike="noStrike" kern="1200" cap="none" spc="0" normalizeH="0" baseline="0" noProof="0" dirty="0">
                <a:ln>
                  <a:noFill/>
                </a:ln>
                <a:solidFill>
                  <a:prstClr val="black"/>
                </a:solidFill>
                <a:effectLst/>
                <a:uLnTx/>
                <a:uFillTx/>
                <a:latin typeface="Arial"/>
                <a:ea typeface="+mn-ea"/>
                <a:cs typeface="+mn-cs"/>
              </a:rPr>
              <a:t> </a:t>
            </a:r>
            <a:r>
              <a:rPr kumimoji="0" lang="en-US" sz="3200" b="1" i="0" u="none" strike="noStrike" kern="1200" cap="none" spc="0" normalizeH="0" baseline="0" noProof="0" dirty="0">
                <a:ln>
                  <a:noFill/>
                </a:ln>
                <a:solidFill>
                  <a:srgbClr val="002060"/>
                </a:solidFill>
                <a:effectLst/>
                <a:uLnTx/>
                <a:uFillTx/>
                <a:latin typeface="Arial"/>
                <a:ea typeface="+mn-ea"/>
                <a:cs typeface="+mn-cs"/>
              </a:rPr>
              <a:t>Human</a:t>
            </a:r>
            <a:r>
              <a:rPr kumimoji="0" lang="en-US" sz="3200" b="1" i="0" u="none" strike="noStrike" kern="1200" cap="none" spc="0" normalizeH="0" baseline="0" noProof="0" dirty="0">
                <a:ln>
                  <a:noFill/>
                </a:ln>
                <a:solidFill>
                  <a:srgbClr val="000000"/>
                </a:solidFill>
                <a:effectLst/>
                <a:uLnTx/>
                <a:uFillTx/>
                <a:latin typeface="Arial"/>
                <a:ea typeface="+mn-ea"/>
                <a:cs typeface="+mn-cs"/>
              </a:rPr>
              <a:t> </a:t>
            </a:r>
            <a:r>
              <a:rPr kumimoji="0" lang="en-US" sz="3200" b="1" i="0" u="none" strike="noStrike" kern="1200" cap="none" spc="0" normalizeH="0" baseline="0" noProof="0" dirty="0">
                <a:ln>
                  <a:noFill/>
                </a:ln>
                <a:solidFill>
                  <a:srgbClr val="002060"/>
                </a:solidFill>
                <a:effectLst/>
                <a:uLnTx/>
                <a:uFillTx/>
                <a:latin typeface="Arial"/>
                <a:ea typeface="+mn-ea"/>
                <a:cs typeface="+mn-cs"/>
              </a:rPr>
              <a:t>Resources Officer</a:t>
            </a:r>
            <a:r>
              <a:rPr kumimoji="0" lang="en-US" sz="3600" b="1" i="0" u="none" strike="noStrike" kern="1200" cap="none" spc="0" normalizeH="0" baseline="0" noProof="0" dirty="0">
                <a:ln>
                  <a:noFill/>
                </a:ln>
                <a:solidFill>
                  <a:srgbClr val="002060"/>
                </a:solidFill>
                <a:effectLst/>
                <a:uLnTx/>
                <a:uFillTx/>
                <a:latin typeface="Arial"/>
                <a:ea typeface="+mn-ea"/>
                <a:cs typeface="+mn-cs"/>
              </a:rPr>
              <a:t/>
            </a:r>
            <a:br>
              <a:rPr kumimoji="0" lang="en-US" sz="3600" b="1" i="0" u="none" strike="noStrike" kern="1200" cap="none" spc="0" normalizeH="0" baseline="0" noProof="0" dirty="0">
                <a:ln>
                  <a:noFill/>
                </a:ln>
                <a:solidFill>
                  <a:srgbClr val="002060"/>
                </a:solidFill>
                <a:effectLst/>
                <a:uLnTx/>
                <a:uFillTx/>
                <a:latin typeface="Arial"/>
                <a:ea typeface="+mn-ea"/>
                <a:cs typeface="+mn-cs"/>
              </a:rPr>
            </a:br>
            <a:r>
              <a:rPr kumimoji="0" lang="en-US" sz="2000" b="1" i="1" u="none" strike="noStrike" kern="1200" cap="none" spc="0" normalizeH="0" baseline="0" noProof="0" dirty="0">
                <a:ln>
                  <a:noFill/>
                </a:ln>
                <a:solidFill>
                  <a:srgbClr val="002060"/>
                </a:solidFill>
                <a:effectLst/>
                <a:uLnTx/>
                <a:uFillTx/>
                <a:latin typeface="Arial"/>
                <a:ea typeface="+mn-ea"/>
                <a:cs typeface="+mn-cs"/>
              </a:rPr>
              <a:t>Career Progression</a:t>
            </a:r>
          </a:p>
        </p:txBody>
      </p:sp>
      <p:sp>
        <p:nvSpPr>
          <p:cNvPr id="43" name="Rectangle 36"/>
          <p:cNvSpPr>
            <a:spLocks noChangeArrowheads="1"/>
          </p:cNvSpPr>
          <p:nvPr/>
        </p:nvSpPr>
        <p:spPr bwMode="auto">
          <a:xfrm>
            <a:off x="901884" y="2076354"/>
            <a:ext cx="3022639" cy="142417"/>
          </a:xfrm>
          <a:prstGeom prst="roundRect">
            <a:avLst/>
          </a:prstGeom>
          <a:solidFill>
            <a:srgbClr val="FF66CC"/>
          </a:solidFill>
          <a:ln w="14288">
            <a:solidFill>
              <a:srgbClr val="000000"/>
            </a:solidFill>
            <a:miter lim="800000"/>
            <a:headEnd/>
            <a:tailEnd/>
          </a:ln>
        </p:spPr>
        <p:txBody>
          <a:bodyPr vert="horz" wrap="none" lIns="91440" tIns="91440" rIns="91440" bIns="91440" anchor="ctr"/>
          <a:lstStyle/>
          <a:p>
            <a:pPr marL="0" marR="0" lvl="0" indent="0" algn="l" defTabSz="8890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POCR &amp; LATERAL TRANSFER GAINS</a:t>
            </a:r>
          </a:p>
        </p:txBody>
      </p:sp>
      <p:sp>
        <p:nvSpPr>
          <p:cNvPr id="44" name="Rectangle 78"/>
          <p:cNvSpPr>
            <a:spLocks noChangeArrowheads="1"/>
          </p:cNvSpPr>
          <p:nvPr/>
        </p:nvSpPr>
        <p:spPr bwMode="auto">
          <a:xfrm flipV="1">
            <a:off x="2711426" y="2224876"/>
            <a:ext cx="593032" cy="62234"/>
          </a:xfrm>
          <a:prstGeom prst="rect">
            <a:avLst/>
          </a:prstGeom>
          <a:solidFill>
            <a:srgbClr val="6699FF"/>
          </a:solidFill>
          <a:ln w="9525" algn="ctr">
            <a:solidFill>
              <a:schemeClr val="tx1"/>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5" name="AutoShape 62"/>
          <p:cNvSpPr>
            <a:spLocks noChangeArrowheads="1"/>
          </p:cNvSpPr>
          <p:nvPr/>
        </p:nvSpPr>
        <p:spPr bwMode="auto">
          <a:xfrm>
            <a:off x="2933592" y="2060650"/>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6" name="AutoShape 62"/>
          <p:cNvSpPr>
            <a:spLocks noChangeArrowheads="1"/>
          </p:cNvSpPr>
          <p:nvPr/>
        </p:nvSpPr>
        <p:spPr bwMode="auto">
          <a:xfrm>
            <a:off x="3244144" y="2062623"/>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7" name="Rectangle 78"/>
          <p:cNvSpPr>
            <a:spLocks noChangeArrowheads="1"/>
          </p:cNvSpPr>
          <p:nvPr/>
        </p:nvSpPr>
        <p:spPr bwMode="auto">
          <a:xfrm flipV="1">
            <a:off x="4529491" y="2218771"/>
            <a:ext cx="593032" cy="64639"/>
          </a:xfrm>
          <a:prstGeom prst="rect">
            <a:avLst/>
          </a:prstGeom>
          <a:solidFill>
            <a:srgbClr val="6699FF"/>
          </a:solidFill>
          <a:ln w="9525" algn="ctr">
            <a:solidFill>
              <a:schemeClr val="tx1"/>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8" name="AutoShape 62"/>
          <p:cNvSpPr>
            <a:spLocks noChangeArrowheads="1"/>
          </p:cNvSpPr>
          <p:nvPr/>
        </p:nvSpPr>
        <p:spPr bwMode="auto">
          <a:xfrm>
            <a:off x="4744239" y="2069807"/>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49" name="AutoShape 62"/>
          <p:cNvSpPr>
            <a:spLocks noChangeArrowheads="1"/>
          </p:cNvSpPr>
          <p:nvPr/>
        </p:nvSpPr>
        <p:spPr bwMode="auto">
          <a:xfrm>
            <a:off x="5059324" y="2058990"/>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0" name="Rectangle 78"/>
          <p:cNvSpPr>
            <a:spLocks noChangeArrowheads="1"/>
          </p:cNvSpPr>
          <p:nvPr/>
        </p:nvSpPr>
        <p:spPr bwMode="auto">
          <a:xfrm flipV="1">
            <a:off x="6338109" y="2204458"/>
            <a:ext cx="593032" cy="63509"/>
          </a:xfrm>
          <a:prstGeom prst="rect">
            <a:avLst/>
          </a:prstGeom>
          <a:solidFill>
            <a:srgbClr val="6699FF"/>
          </a:solidFill>
          <a:ln w="9525" algn="ctr">
            <a:solidFill>
              <a:schemeClr val="tx1"/>
            </a:solidFill>
            <a:round/>
            <a:headEnd/>
            <a:tailEnd/>
          </a:ln>
        </p:spPr>
        <p:txBody>
          <a:bodyP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1" name="AutoShape 62"/>
          <p:cNvSpPr>
            <a:spLocks noChangeArrowheads="1"/>
          </p:cNvSpPr>
          <p:nvPr/>
        </p:nvSpPr>
        <p:spPr bwMode="auto">
          <a:xfrm>
            <a:off x="6515451" y="2075084"/>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2" name="AutoShape 62"/>
          <p:cNvSpPr>
            <a:spLocks noChangeArrowheads="1"/>
          </p:cNvSpPr>
          <p:nvPr/>
        </p:nvSpPr>
        <p:spPr bwMode="auto">
          <a:xfrm>
            <a:off x="6840074" y="2075084"/>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53" name="Text Box 52"/>
          <p:cNvSpPr txBox="1">
            <a:spLocks noChangeArrowheads="1"/>
          </p:cNvSpPr>
          <p:nvPr/>
        </p:nvSpPr>
        <p:spPr bwMode="auto">
          <a:xfrm>
            <a:off x="4428918" y="2341347"/>
            <a:ext cx="844550" cy="215444"/>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O5 SB</a:t>
            </a:r>
          </a:p>
        </p:txBody>
      </p:sp>
      <p:sp>
        <p:nvSpPr>
          <p:cNvPr id="54" name="Text Box 52"/>
          <p:cNvSpPr txBox="1">
            <a:spLocks noChangeArrowheads="1"/>
          </p:cNvSpPr>
          <p:nvPr/>
        </p:nvSpPr>
        <p:spPr bwMode="auto">
          <a:xfrm>
            <a:off x="6252944" y="2346592"/>
            <a:ext cx="844550" cy="215444"/>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O6 SB</a:t>
            </a:r>
          </a:p>
        </p:txBody>
      </p:sp>
      <p:sp>
        <p:nvSpPr>
          <p:cNvPr id="55" name="Text Box 52"/>
          <p:cNvSpPr txBox="1">
            <a:spLocks noChangeArrowheads="1"/>
          </p:cNvSpPr>
          <p:nvPr/>
        </p:nvSpPr>
        <p:spPr bwMode="auto">
          <a:xfrm>
            <a:off x="2619891" y="2327363"/>
            <a:ext cx="844550" cy="215444"/>
          </a:xfrm>
          <a:prstGeom prst="rect">
            <a:avLst/>
          </a:prstGeom>
          <a:noFill/>
          <a:ln w="9525">
            <a:noFill/>
            <a:miter lim="800000"/>
            <a:headEnd/>
            <a:tailEnd/>
          </a:ln>
        </p:spPr>
        <p:txBody>
          <a:bodyPr>
            <a:spAutoFit/>
          </a:bodyPr>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8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O4 SB</a:t>
            </a:r>
          </a:p>
        </p:txBody>
      </p:sp>
      <p:sp>
        <p:nvSpPr>
          <p:cNvPr id="56" name="AutoShape 62"/>
          <p:cNvSpPr>
            <a:spLocks noChangeArrowheads="1"/>
          </p:cNvSpPr>
          <p:nvPr/>
        </p:nvSpPr>
        <p:spPr bwMode="auto">
          <a:xfrm>
            <a:off x="8091190" y="2059999"/>
            <a:ext cx="165100" cy="301625"/>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grpSp>
        <p:nvGrpSpPr>
          <p:cNvPr id="4" name="Group 3"/>
          <p:cNvGrpSpPr/>
          <p:nvPr/>
        </p:nvGrpSpPr>
        <p:grpSpPr>
          <a:xfrm>
            <a:off x="5971592" y="2580293"/>
            <a:ext cx="3118905" cy="338554"/>
            <a:chOff x="200575" y="1708131"/>
            <a:chExt cx="2288695" cy="338554"/>
          </a:xfrm>
        </p:grpSpPr>
        <p:sp>
          <p:nvSpPr>
            <p:cNvPr id="71" name="AutoShape 62"/>
            <p:cNvSpPr>
              <a:spLocks noChangeArrowheads="1"/>
            </p:cNvSpPr>
            <p:nvPr/>
          </p:nvSpPr>
          <p:spPr bwMode="auto">
            <a:xfrm>
              <a:off x="200575" y="1720790"/>
              <a:ext cx="104225" cy="147467"/>
            </a:xfrm>
            <a:prstGeom prst="diamond">
              <a:avLst/>
            </a:prstGeom>
            <a:solidFill>
              <a:srgbClr val="FFFF00"/>
            </a:solidFill>
            <a:ln w="9525">
              <a:solidFill>
                <a:schemeClr val="tx1"/>
              </a:solidFill>
              <a:miter lim="800000"/>
              <a:headEnd/>
              <a:tailEnd/>
            </a:ln>
          </p:spPr>
          <p:txBody>
            <a:bodyPr wrap="none" anchor="ctr"/>
            <a:lstStyle/>
            <a:p>
              <a:pPr marL="0" marR="0" lvl="0" indent="0" algn="l" defTabSz="914400" rtl="0" eaLnBrk="0" fontAlgn="base" latinLnBrk="0" hangingPunct="0">
                <a:lnSpc>
                  <a:spcPct val="100000"/>
                </a:lnSpc>
                <a:spcBef>
                  <a:spcPct val="0"/>
                </a:spcBef>
                <a:spcAft>
                  <a:spcPct val="0"/>
                </a:spcAft>
                <a:buClrTx/>
                <a:buSzTx/>
                <a:buFontTx/>
                <a:buNone/>
                <a:tabLst/>
                <a:defRPr/>
              </a:pPr>
              <a:endParaRPr kumimoji="0" lang="en-US" sz="24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72" name="TextBox 71"/>
            <p:cNvSpPr txBox="1"/>
            <p:nvPr/>
          </p:nvSpPr>
          <p:spPr>
            <a:xfrm>
              <a:off x="279470" y="1708131"/>
              <a:ext cx="2209800" cy="338554"/>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8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HR Command/Leadership/Sea duty Admin Screen Boards</a:t>
              </a:r>
            </a:p>
          </p:txBody>
        </p:sp>
      </p:grpSp>
      <p:grpSp>
        <p:nvGrpSpPr>
          <p:cNvPr id="85" name="Group 84"/>
          <p:cNvGrpSpPr/>
          <p:nvPr/>
        </p:nvGrpSpPr>
        <p:grpSpPr>
          <a:xfrm>
            <a:off x="31311" y="3186851"/>
            <a:ext cx="9027487" cy="2087018"/>
            <a:chOff x="-73528" y="3422283"/>
            <a:chExt cx="9027487" cy="2310009"/>
          </a:xfrm>
        </p:grpSpPr>
        <p:grpSp>
          <p:nvGrpSpPr>
            <p:cNvPr id="86" name="Group 85"/>
            <p:cNvGrpSpPr/>
            <p:nvPr/>
          </p:nvGrpSpPr>
          <p:grpSpPr>
            <a:xfrm>
              <a:off x="-73528" y="3422283"/>
              <a:ext cx="9027487" cy="2310009"/>
              <a:chOff x="-73528" y="3422283"/>
              <a:chExt cx="9027487" cy="2310009"/>
            </a:xfrm>
          </p:grpSpPr>
          <p:sp>
            <p:nvSpPr>
              <p:cNvPr id="101" name="AutoShape 29"/>
              <p:cNvSpPr>
                <a:spLocks noChangeArrowheads="1"/>
              </p:cNvSpPr>
              <p:nvPr/>
            </p:nvSpPr>
            <p:spPr bwMode="auto">
              <a:xfrm>
                <a:off x="797513" y="3490717"/>
                <a:ext cx="1820889" cy="2241575"/>
              </a:xfrm>
              <a:prstGeom prst="roundRect">
                <a:avLst>
                  <a:gd name="adj" fmla="val 16667"/>
                </a:avLst>
              </a:prstGeom>
              <a:solidFill>
                <a:srgbClr val="FFFF99"/>
              </a:solidFill>
              <a:ln w="9525">
                <a:solidFill>
                  <a:schemeClr val="tx1"/>
                </a:solidFill>
                <a:round/>
                <a:headEnd/>
                <a:tailEnd/>
              </a:ln>
            </p:spPr>
            <p:txBody>
              <a:bodyPr wrap="none" lIns="36576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Graduate Education</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Department Heads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Action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Small Detachment OICs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Analysts</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2" name="AutoShape 29"/>
              <p:cNvSpPr>
                <a:spLocks noChangeArrowheads="1"/>
              </p:cNvSpPr>
              <p:nvPr/>
            </p:nvSpPr>
            <p:spPr bwMode="auto">
              <a:xfrm>
                <a:off x="2629656" y="3490717"/>
                <a:ext cx="1776264" cy="731520"/>
              </a:xfrm>
              <a:prstGeom prst="roundRect">
                <a:avLst>
                  <a:gd name="adj" fmla="val 16667"/>
                </a:avLst>
              </a:prstGeom>
              <a:solidFill>
                <a:srgbClr val="FFCC99"/>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Small Unit Commanding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Executive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Officers in Charge</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Afloat TRAINOs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Branch Heads</a:t>
                </a:r>
              </a:p>
            </p:txBody>
          </p:sp>
          <p:sp>
            <p:nvSpPr>
              <p:cNvPr id="103" name="AutoShape 29"/>
              <p:cNvSpPr>
                <a:spLocks noChangeArrowheads="1"/>
              </p:cNvSpPr>
              <p:nvPr/>
            </p:nvSpPr>
            <p:spPr bwMode="auto">
              <a:xfrm>
                <a:off x="4420269" y="3490717"/>
                <a:ext cx="1813002" cy="731520"/>
              </a:xfrm>
              <a:prstGeom prst="roundRect">
                <a:avLst>
                  <a:gd name="adj" fmla="val 16667"/>
                </a:avLst>
              </a:prstGeom>
              <a:solidFill>
                <a:srgbClr val="FFCC99"/>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ts val="7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Commanding Officers</a:t>
                </a:r>
              </a:p>
              <a:p>
                <a:pPr marL="0" marR="0" lvl="0" indent="0" algn="l" defTabSz="457200" rtl="0" eaLnBrk="0" fontAlgn="base" latinLnBrk="0" hangingPunct="0">
                  <a:lnSpc>
                    <a:spcPts val="7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Large unit Executive Officers</a:t>
                </a:r>
              </a:p>
              <a:p>
                <a:pPr marL="0" marR="0" lvl="0" indent="0" algn="l" defTabSz="457200" rtl="0" eaLnBrk="0" fontAlgn="base" latinLnBrk="0" hangingPunct="0">
                  <a:lnSpc>
                    <a:spcPts val="7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Deputy Commanders</a:t>
                </a:r>
              </a:p>
              <a:p>
                <a:pPr marL="0" marR="0" lvl="0" indent="0" algn="l" defTabSz="457200" rtl="0" eaLnBrk="0" fontAlgn="base" latinLnBrk="0" hangingPunct="0">
                  <a:lnSpc>
                    <a:spcPts val="7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Division Directors</a:t>
                </a:r>
              </a:p>
            </p:txBody>
          </p:sp>
          <p:sp>
            <p:nvSpPr>
              <p:cNvPr id="104" name="AutoShape 29"/>
              <p:cNvSpPr>
                <a:spLocks noChangeArrowheads="1"/>
              </p:cNvSpPr>
              <p:nvPr/>
            </p:nvSpPr>
            <p:spPr bwMode="auto">
              <a:xfrm>
                <a:off x="6247620" y="3490717"/>
                <a:ext cx="1808012" cy="731520"/>
              </a:xfrm>
              <a:prstGeom prst="roundRect">
                <a:avLst>
                  <a:gd name="adj" fmla="val 16667"/>
                </a:avLst>
              </a:prstGeom>
              <a:solidFill>
                <a:srgbClr val="FFCC99"/>
              </a:solidFill>
              <a:ln w="9525">
                <a:solidFill>
                  <a:schemeClr val="tx1"/>
                </a:solidFill>
                <a:round/>
                <a:headEnd/>
                <a:tailEnd/>
              </a:ln>
            </p:spPr>
            <p:txBody>
              <a:bodyPr wrap="none" lIns="274320" tIns="0" rIns="0" bIns="0" numCol="1" spcCol="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Major Commanders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Directors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Division Directors</a:t>
                </a:r>
              </a:p>
            </p:txBody>
          </p:sp>
          <p:sp>
            <p:nvSpPr>
              <p:cNvPr id="105" name="AutoShape 29"/>
              <p:cNvSpPr>
                <a:spLocks noChangeArrowheads="1"/>
              </p:cNvSpPr>
              <p:nvPr/>
            </p:nvSpPr>
            <p:spPr bwMode="auto">
              <a:xfrm>
                <a:off x="8072945" y="3490717"/>
                <a:ext cx="881014" cy="2229847"/>
              </a:xfrm>
              <a:prstGeom prst="roundRect">
                <a:avLst>
                  <a:gd name="adj" fmla="val 16667"/>
                </a:avLst>
              </a:prstGeom>
              <a:solidFill>
                <a:srgbClr val="FFFF99"/>
              </a:solidFill>
              <a:ln w="9525">
                <a:solidFill>
                  <a:schemeClr val="tx1"/>
                </a:solidFill>
                <a:round/>
                <a:headEnd/>
                <a:tailEnd/>
              </a:ln>
            </p:spPr>
            <p:txBody>
              <a:bodyPr wrap="none" lIns="91440" tIns="0" rIns="91440" bIns="0" numCol="1" spcCol="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ASN (M&amp;RA) EA</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CNP EA**</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NETC EA**</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NPC EA**</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ES Deputy</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endParaRPr>
              </a:p>
            </p:txBody>
          </p:sp>
          <p:sp>
            <p:nvSpPr>
              <p:cNvPr id="106" name="Right Arrow 105"/>
              <p:cNvSpPr/>
              <p:nvPr/>
            </p:nvSpPr>
            <p:spPr>
              <a:xfrm>
                <a:off x="-73528" y="3422283"/>
                <a:ext cx="844591" cy="794394"/>
              </a:xfrm>
              <a:prstGeom prst="rightArrow">
                <a:avLst/>
              </a:prstGeom>
              <a:solidFill>
                <a:srgbClr val="FFCC99"/>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Force Development (FD)</a:t>
                </a:r>
              </a:p>
            </p:txBody>
          </p:sp>
        </p:grpSp>
        <p:grpSp>
          <p:nvGrpSpPr>
            <p:cNvPr id="87" name="Group 86"/>
            <p:cNvGrpSpPr/>
            <p:nvPr/>
          </p:nvGrpSpPr>
          <p:grpSpPr>
            <a:xfrm>
              <a:off x="2625985" y="4980257"/>
              <a:ext cx="5432883" cy="731521"/>
              <a:chOff x="2625985" y="4980257"/>
              <a:chExt cx="5432883" cy="731521"/>
            </a:xfrm>
          </p:grpSpPr>
          <p:sp>
            <p:nvSpPr>
              <p:cNvPr id="96" name="AutoShape 29"/>
              <p:cNvSpPr>
                <a:spLocks noChangeArrowheads="1"/>
              </p:cNvSpPr>
              <p:nvPr/>
            </p:nvSpPr>
            <p:spPr bwMode="auto">
              <a:xfrm>
                <a:off x="2625985" y="4980258"/>
                <a:ext cx="1791066" cy="731520"/>
              </a:xfrm>
              <a:prstGeom prst="roundRect">
                <a:avLst>
                  <a:gd name="adj" fmla="val 16667"/>
                </a:avLst>
              </a:prstGeom>
              <a:solidFill>
                <a:srgbClr val="CCFFCC"/>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Small Unit Commanding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Executive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Officers in Charge</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Branch Heads</a:t>
                </a:r>
              </a:p>
            </p:txBody>
          </p:sp>
          <p:sp>
            <p:nvSpPr>
              <p:cNvPr id="97" name="AutoShape 29"/>
              <p:cNvSpPr>
                <a:spLocks noChangeArrowheads="1"/>
              </p:cNvSpPr>
              <p:nvPr/>
            </p:nvSpPr>
            <p:spPr bwMode="auto">
              <a:xfrm>
                <a:off x="4424119" y="4980258"/>
                <a:ext cx="1809151" cy="731520"/>
              </a:xfrm>
              <a:prstGeom prst="roundRect">
                <a:avLst>
                  <a:gd name="adj" fmla="val 16667"/>
                </a:avLst>
              </a:prstGeom>
              <a:solidFill>
                <a:srgbClr val="CCFFCC"/>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Commanding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Large Detachment OICs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N1 / J1 Division Directors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N1 / J1 Deputies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Large Branch Heads</a:t>
                </a:r>
              </a:p>
            </p:txBody>
          </p:sp>
          <p:sp>
            <p:nvSpPr>
              <p:cNvPr id="98" name="AutoShape 29"/>
              <p:cNvSpPr>
                <a:spLocks noChangeArrowheads="1"/>
              </p:cNvSpPr>
              <p:nvPr/>
            </p:nvSpPr>
            <p:spPr bwMode="auto">
              <a:xfrm>
                <a:off x="6247620" y="4980257"/>
                <a:ext cx="1811248" cy="731520"/>
              </a:xfrm>
              <a:prstGeom prst="roundRect">
                <a:avLst>
                  <a:gd name="adj" fmla="val 16667"/>
                </a:avLst>
              </a:prstGeom>
              <a:solidFill>
                <a:srgbClr val="CCFFCC"/>
              </a:solidFill>
              <a:ln w="9525">
                <a:solidFill>
                  <a:schemeClr val="tx1"/>
                </a:solidFill>
                <a:round/>
                <a:headEnd/>
                <a:tailEnd/>
              </a:ln>
            </p:spPr>
            <p:txBody>
              <a:bodyPr wrap="none" lIns="274320" tIns="0" rIns="0" bIns="0" numCol="1" spcCol="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Major Commander</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Directors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Division Directors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N1 / J1</a:t>
                </a:r>
              </a:p>
            </p:txBody>
          </p:sp>
        </p:grpSp>
        <p:grpSp>
          <p:nvGrpSpPr>
            <p:cNvPr id="88" name="Group 87"/>
            <p:cNvGrpSpPr/>
            <p:nvPr/>
          </p:nvGrpSpPr>
          <p:grpSpPr>
            <a:xfrm>
              <a:off x="2625234" y="4235377"/>
              <a:ext cx="5433361" cy="731520"/>
              <a:chOff x="2625234" y="4235377"/>
              <a:chExt cx="5433361" cy="731520"/>
            </a:xfrm>
          </p:grpSpPr>
          <p:sp>
            <p:nvSpPr>
              <p:cNvPr id="90" name="AutoShape 29"/>
              <p:cNvSpPr>
                <a:spLocks noChangeArrowheads="1"/>
              </p:cNvSpPr>
              <p:nvPr/>
            </p:nvSpPr>
            <p:spPr bwMode="auto">
              <a:xfrm>
                <a:off x="2625234" y="4235377"/>
                <a:ext cx="1780686" cy="731520"/>
              </a:xfrm>
              <a:prstGeom prst="roundRect">
                <a:avLst>
                  <a:gd name="adj" fmla="val 16667"/>
                </a:avLst>
              </a:prstGeom>
              <a:solidFill>
                <a:srgbClr val="D9D9D9"/>
              </a:solidFill>
              <a:ln w="9525">
                <a:solidFill>
                  <a:schemeClr val="tx1"/>
                </a:solidFill>
                <a:round/>
                <a:headEnd/>
                <a:tailEnd/>
              </a:ln>
            </p:spPr>
            <p:txBody>
              <a:bodyPr wrap="none" lIns="274320" tIns="0" rIns="0" bIns="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Branch Heads </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Lead Analysts</a:t>
                </a:r>
              </a:p>
            </p:txBody>
          </p:sp>
          <p:sp>
            <p:nvSpPr>
              <p:cNvPr id="91" name="AutoShape 29"/>
              <p:cNvSpPr>
                <a:spLocks noChangeArrowheads="1"/>
              </p:cNvSpPr>
              <p:nvPr/>
            </p:nvSpPr>
            <p:spPr bwMode="auto">
              <a:xfrm>
                <a:off x="4420269" y="4235377"/>
                <a:ext cx="1813002" cy="731520"/>
              </a:xfrm>
              <a:prstGeom prst="roundRect">
                <a:avLst>
                  <a:gd name="adj" fmla="val 16667"/>
                </a:avLst>
              </a:prstGeom>
              <a:solidFill>
                <a:schemeClr val="bg1">
                  <a:lumMod val="85000"/>
                </a:schemeClr>
              </a:solidFill>
              <a:ln w="9525">
                <a:solidFill>
                  <a:schemeClr val="tx1"/>
                </a:solidFill>
                <a:round/>
                <a:headEnd/>
                <a:tailEnd/>
              </a:ln>
            </p:spPr>
            <p:txBody>
              <a:bodyPr wrap="none" lIns="182880" tIns="0" rIns="0" bIns="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Large unit Executive Officers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Section Heads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Deputy Directors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Program Leads</a:t>
                </a:r>
              </a:p>
            </p:txBody>
          </p:sp>
          <p:sp>
            <p:nvSpPr>
              <p:cNvPr id="92" name="AutoShape 29"/>
              <p:cNvSpPr>
                <a:spLocks noChangeArrowheads="1"/>
              </p:cNvSpPr>
              <p:nvPr/>
            </p:nvSpPr>
            <p:spPr bwMode="auto">
              <a:xfrm>
                <a:off x="6247621" y="4235377"/>
                <a:ext cx="1810974" cy="731520"/>
              </a:xfrm>
              <a:prstGeom prst="roundRect">
                <a:avLst>
                  <a:gd name="adj" fmla="val 16667"/>
                </a:avLst>
              </a:prstGeom>
              <a:solidFill>
                <a:schemeClr val="bg1">
                  <a:lumMod val="85000"/>
                </a:schemeClr>
              </a:solidFill>
              <a:ln w="9525">
                <a:solidFill>
                  <a:schemeClr val="tx1"/>
                </a:solidFill>
                <a:round/>
                <a:headEnd/>
                <a:tailEnd/>
              </a:ln>
            </p:spPr>
            <p:txBody>
              <a:bodyPr wrap="none" lIns="274320" tIns="0" rIns="0" bIns="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Major Commander</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Program Managers</a:t>
                </a: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0"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Deputies</a:t>
                </a:r>
              </a:p>
            </p:txBody>
          </p:sp>
        </p:grpSp>
      </p:grpSp>
      <p:sp>
        <p:nvSpPr>
          <p:cNvPr id="109" name="Right Arrow 108"/>
          <p:cNvSpPr/>
          <p:nvPr/>
        </p:nvSpPr>
        <p:spPr>
          <a:xfrm>
            <a:off x="42594" y="3920217"/>
            <a:ext cx="844591" cy="730496"/>
          </a:xfrm>
          <a:prstGeom prst="rightArrow">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Force Rqmts / Resourcing (FR2)*</a:t>
            </a:r>
          </a:p>
        </p:txBody>
      </p:sp>
      <p:sp>
        <p:nvSpPr>
          <p:cNvPr id="110" name="Right Arrow 109"/>
          <p:cNvSpPr/>
          <p:nvPr/>
        </p:nvSpPr>
        <p:spPr>
          <a:xfrm>
            <a:off x="49104" y="4666370"/>
            <a:ext cx="844591" cy="722449"/>
          </a:xfrm>
          <a:prstGeom prst="rightArrow">
            <a:avLst/>
          </a:prstGeom>
          <a:solidFill>
            <a:srgbClr val="CCFFCC"/>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lIns="0" tIns="0" rIns="0" bIns="0"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Force Management (FM)</a:t>
            </a:r>
          </a:p>
        </p:txBody>
      </p:sp>
      <p:sp>
        <p:nvSpPr>
          <p:cNvPr id="107" name="Text Box 26"/>
          <p:cNvSpPr txBox="1">
            <a:spLocks noChangeArrowheads="1"/>
          </p:cNvSpPr>
          <p:nvPr/>
        </p:nvSpPr>
        <p:spPr bwMode="auto">
          <a:xfrm>
            <a:off x="-55594" y="2819934"/>
            <a:ext cx="3299738" cy="246221"/>
          </a:xfrm>
          <a:prstGeom prst="rect">
            <a:avLst/>
          </a:prstGeom>
          <a:noFill/>
          <a:ln w="9525">
            <a:noFill/>
            <a:miter lim="800000"/>
            <a:headEnd/>
            <a:tailEnd/>
          </a:ln>
        </p:spPr>
        <p:txBody>
          <a:bodyPr wrap="square">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Arial"/>
                <a:ea typeface="+mn-ea"/>
                <a:cs typeface="Times New Roman" pitchFamily="18" charset="0"/>
              </a:rPr>
              <a:t>Typical Career Track Path: Billets &amp; Qualifications</a:t>
            </a:r>
          </a:p>
        </p:txBody>
      </p:sp>
      <p:sp>
        <p:nvSpPr>
          <p:cNvPr id="123" name="Rectangle 36"/>
          <p:cNvSpPr>
            <a:spLocks noChangeArrowheads="1"/>
          </p:cNvSpPr>
          <p:nvPr/>
        </p:nvSpPr>
        <p:spPr bwMode="auto">
          <a:xfrm>
            <a:off x="314662" y="2076354"/>
            <a:ext cx="582244" cy="142060"/>
          </a:xfrm>
          <a:prstGeom prst="roundRect">
            <a:avLst/>
          </a:prstGeom>
          <a:solidFill>
            <a:srgbClr val="FF66CC"/>
          </a:solidFill>
          <a:ln w="14288">
            <a:solidFill>
              <a:srgbClr val="000000"/>
            </a:solidFill>
            <a:miter lim="800000"/>
            <a:headEnd/>
            <a:tailEnd/>
          </a:ln>
        </p:spPr>
        <p:txBody>
          <a:bodyPr vert="horz" wrap="none" lIns="91440" tIns="91440" rIns="91440" bIns="91440" anchor="ctr"/>
          <a:lstStyle/>
          <a:p>
            <a:pPr marL="0" marR="0" lvl="0" indent="0" algn="ctr" defTabSz="8890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ISPP</a:t>
            </a:r>
          </a:p>
        </p:txBody>
      </p:sp>
      <p:sp>
        <p:nvSpPr>
          <p:cNvPr id="89" name="Rectangle 74"/>
          <p:cNvSpPr>
            <a:spLocks noChangeArrowheads="1"/>
          </p:cNvSpPr>
          <p:nvPr/>
        </p:nvSpPr>
        <p:spPr bwMode="auto">
          <a:xfrm>
            <a:off x="306586" y="1307830"/>
            <a:ext cx="3013503" cy="201662"/>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DIVO / DH (SOURCE COMMUNITY OR HR) / STAFF / </a:t>
            </a:r>
          </a:p>
          <a:p>
            <a:pPr marL="0" marR="0" lvl="0" indent="0" algn="ctr" defTabSz="914400" rtl="0" eaLnBrk="0" fontAlgn="base" latinLnBrk="0" hangingPunct="0">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GRAD  ED / INITIAL EXPERIENCE / BROADENING TOUR</a:t>
            </a:r>
          </a:p>
        </p:txBody>
      </p:sp>
      <p:sp>
        <p:nvSpPr>
          <p:cNvPr id="94" name="Rectangle 74"/>
          <p:cNvSpPr>
            <a:spLocks noChangeArrowheads="1"/>
          </p:cNvSpPr>
          <p:nvPr/>
        </p:nvSpPr>
        <p:spPr bwMode="auto">
          <a:xfrm>
            <a:off x="3311951" y="1507835"/>
            <a:ext cx="5561376" cy="187287"/>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ts val="0"/>
              </a:spcBef>
              <a:spcAft>
                <a:spcPct val="0"/>
              </a:spcAft>
              <a:buClrTx/>
              <a:buSzTx/>
              <a:buFontTx/>
              <a:buNone/>
              <a:tabLst/>
              <a:defRPr/>
            </a:pPr>
            <a:r>
              <a:rPr kumimoji="0" lang="en-US" sz="600" b="1" i="0" u="none" strike="noStrike" kern="1200" cap="none" spc="0" normalizeH="0" baseline="0" noProof="0" dirty="0">
                <a:ln>
                  <a:noFill/>
                </a:ln>
                <a:solidFill>
                  <a:prstClr val="black"/>
                </a:solidFill>
                <a:effectLst/>
                <a:uLnTx/>
                <a:uFillTx/>
                <a:latin typeface="Arial"/>
                <a:ea typeface="+mn-ea"/>
                <a:cs typeface="+mn-cs"/>
              </a:rPr>
              <a:t>HR COMPETENCY AND HQ EXPERIENCE TOURS</a:t>
            </a:r>
          </a:p>
        </p:txBody>
      </p:sp>
      <p:sp>
        <p:nvSpPr>
          <p:cNvPr id="95" name="Rectangle 74"/>
          <p:cNvSpPr>
            <a:spLocks noChangeArrowheads="1"/>
          </p:cNvSpPr>
          <p:nvPr/>
        </p:nvSpPr>
        <p:spPr bwMode="auto">
          <a:xfrm>
            <a:off x="3311949" y="1304361"/>
            <a:ext cx="1861179" cy="203475"/>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LCDR LEADERSHIP / SEA / MILESTONE TOUR</a:t>
            </a:r>
          </a:p>
        </p:txBody>
      </p:sp>
      <p:sp>
        <p:nvSpPr>
          <p:cNvPr id="99" name="Rectangle 74"/>
          <p:cNvSpPr>
            <a:spLocks noChangeArrowheads="1"/>
          </p:cNvSpPr>
          <p:nvPr/>
        </p:nvSpPr>
        <p:spPr bwMode="auto">
          <a:xfrm>
            <a:off x="5169905" y="1307086"/>
            <a:ext cx="1761236" cy="200751"/>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CDR LEADERSHIP / MILESTONE TOUR</a:t>
            </a:r>
          </a:p>
        </p:txBody>
      </p:sp>
      <p:sp>
        <p:nvSpPr>
          <p:cNvPr id="100" name="Rectangle 74"/>
          <p:cNvSpPr>
            <a:spLocks noChangeArrowheads="1"/>
          </p:cNvSpPr>
          <p:nvPr/>
        </p:nvSpPr>
        <p:spPr bwMode="auto">
          <a:xfrm>
            <a:off x="6911069" y="1307620"/>
            <a:ext cx="1247583" cy="200215"/>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MAJ CMD / TYCOM, COCOM N1</a:t>
            </a:r>
          </a:p>
        </p:txBody>
      </p:sp>
      <p:sp>
        <p:nvSpPr>
          <p:cNvPr id="111" name="Rectangle 74"/>
          <p:cNvSpPr>
            <a:spLocks noChangeArrowheads="1"/>
          </p:cNvSpPr>
          <p:nvPr/>
        </p:nvSpPr>
        <p:spPr bwMode="auto">
          <a:xfrm>
            <a:off x="8158654" y="1308305"/>
            <a:ext cx="714672" cy="199530"/>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CAPT PINNACLE</a:t>
            </a:r>
          </a:p>
        </p:txBody>
      </p:sp>
      <p:sp>
        <p:nvSpPr>
          <p:cNvPr id="113" name="Rectangle 74"/>
          <p:cNvSpPr>
            <a:spLocks noChangeArrowheads="1"/>
          </p:cNvSpPr>
          <p:nvPr/>
        </p:nvSpPr>
        <p:spPr bwMode="auto">
          <a:xfrm>
            <a:off x="304118" y="1695123"/>
            <a:ext cx="3620405" cy="165246"/>
          </a:xfrm>
          <a:prstGeom prst="rect">
            <a:avLst/>
          </a:prstGeom>
          <a:solidFill>
            <a:srgbClr val="FFFF99"/>
          </a:solidFill>
          <a:ln w="19050">
            <a:solidFill>
              <a:schemeClr val="tx1"/>
            </a:solidFill>
            <a:miter lim="800000"/>
            <a:headEnd/>
            <a:tailEnd/>
          </a:ln>
        </p:spPr>
        <p:txBody>
          <a:bodyPr lIns="45720" tIns="46038" rIns="0" bIns="46038" anchor="ctr" anchorCtr="1"/>
          <a:lstStyle/>
          <a:p>
            <a:pPr marL="0" marR="0" lvl="0" indent="0" algn="ctr" defTabSz="914400" rtl="0" eaLnBrk="0" fontAlgn="base" latinLnBrk="0" hangingPunct="0">
              <a:lnSpc>
                <a:spcPct val="100000"/>
              </a:lnSpc>
              <a:spcBef>
                <a:spcPct val="50000"/>
              </a:spcBef>
              <a:spcAft>
                <a:spcPct val="0"/>
              </a:spcAft>
              <a:buClrTx/>
              <a:buSzTx/>
              <a:buFontTx/>
              <a:buNone/>
              <a:tabLst/>
              <a:defRPr/>
            </a:pPr>
            <a:r>
              <a:rPr kumimoji="0" lang="en-US" sz="6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DECLARE CAREER TRACK</a:t>
            </a:r>
          </a:p>
        </p:txBody>
      </p:sp>
      <p:sp>
        <p:nvSpPr>
          <p:cNvPr id="114" name="AutoShape 29"/>
          <p:cNvSpPr>
            <a:spLocks noChangeArrowheads="1"/>
          </p:cNvSpPr>
          <p:nvPr/>
        </p:nvSpPr>
        <p:spPr bwMode="auto">
          <a:xfrm>
            <a:off x="896906" y="3101695"/>
            <a:ext cx="1820889" cy="137160"/>
          </a:xfrm>
          <a:prstGeom prst="roundRect">
            <a:avLst>
              <a:gd name="adj" fmla="val 16667"/>
            </a:avLst>
          </a:prstGeom>
          <a:solidFill>
            <a:srgbClr val="FFFF99"/>
          </a:solidFill>
          <a:ln w="9525">
            <a:solidFill>
              <a:schemeClr val="tx1"/>
            </a:solidFill>
            <a:round/>
            <a:headEnd/>
            <a:tailEnd/>
          </a:ln>
        </p:spPr>
        <p:txBody>
          <a:bodyPr wrap="none" lIns="36576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           NOVICE (</a:t>
            </a:r>
            <a:r>
              <a:rPr kumimoji="0" lang="en-US" sz="700" b="0" i="0" u="none" strike="noStrike" kern="1200" cap="none" spc="0" normalizeH="0" baseline="0" noProof="0" dirty="0">
                <a:ln>
                  <a:noFill/>
                </a:ln>
                <a:solidFill>
                  <a:prstClr val="black"/>
                </a:solidFill>
                <a:effectLst/>
                <a:uLnTx/>
                <a:uFillTx/>
                <a:latin typeface="Arial"/>
                <a:ea typeface="+mn-ea"/>
                <a:cs typeface="+mn-cs"/>
              </a:rPr>
              <a:t>1 Tour</a:t>
            </a: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700" b="0" i="0" u="none" strike="noStrike" kern="1200" cap="none" spc="0" normalizeH="0" baseline="0" noProof="0" dirty="0">
              <a:ln>
                <a:noFill/>
              </a:ln>
              <a:solidFill>
                <a:prstClr val="black"/>
              </a:solidFill>
              <a:effectLst/>
              <a:uLnTx/>
              <a:uFillTx/>
              <a:latin typeface="Arial"/>
              <a:ea typeface="+mn-ea"/>
              <a:cs typeface="+mn-cs"/>
            </a:endParaRPr>
          </a:p>
        </p:txBody>
      </p:sp>
      <p:sp>
        <p:nvSpPr>
          <p:cNvPr id="116" name="AutoShape 29"/>
          <p:cNvSpPr>
            <a:spLocks noChangeArrowheads="1"/>
          </p:cNvSpPr>
          <p:nvPr/>
        </p:nvSpPr>
        <p:spPr bwMode="auto">
          <a:xfrm>
            <a:off x="2729048" y="3101695"/>
            <a:ext cx="1776264" cy="137160"/>
          </a:xfrm>
          <a:prstGeom prst="roundRect">
            <a:avLst>
              <a:gd name="adj" fmla="val 16667"/>
            </a:avLst>
          </a:prstGeom>
          <a:solidFill>
            <a:srgbClr val="FFFF99"/>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INTERMEDIATE (</a:t>
            </a:r>
            <a:r>
              <a:rPr kumimoji="0" lang="en-US" sz="700" b="0" i="0" u="none" strike="noStrike" kern="1200" cap="none" spc="0" normalizeH="0" baseline="0" noProof="0" dirty="0">
                <a:ln>
                  <a:noFill/>
                </a:ln>
                <a:solidFill>
                  <a:prstClr val="black"/>
                </a:solidFill>
                <a:effectLst/>
                <a:uLnTx/>
                <a:uFillTx/>
                <a:latin typeface="Arial"/>
                <a:ea typeface="+mn-ea"/>
                <a:cs typeface="+mn-cs"/>
              </a:rPr>
              <a:t>≥ 2 Tours + PQS)</a:t>
            </a:r>
          </a:p>
          <a:p>
            <a:pPr marL="0" marR="0" lvl="0" indent="0" algn="l" defTabSz="457200" rtl="0" eaLnBrk="0" fontAlgn="base" latinLnBrk="0" hangingPunct="0">
              <a:lnSpc>
                <a:spcPct val="100000"/>
              </a:lnSpc>
              <a:spcBef>
                <a:spcPct val="0"/>
              </a:spcBef>
              <a:spcAft>
                <a:spcPct val="0"/>
              </a:spcAft>
              <a:buClrTx/>
              <a:buSzTx/>
              <a:buFontTx/>
              <a:buNone/>
              <a:tabLst/>
              <a:defRPr/>
            </a:pPr>
            <a:endPar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122" name="AutoShape 29"/>
          <p:cNvSpPr>
            <a:spLocks noChangeArrowheads="1"/>
          </p:cNvSpPr>
          <p:nvPr/>
        </p:nvSpPr>
        <p:spPr bwMode="auto">
          <a:xfrm>
            <a:off x="4519661" y="3101695"/>
            <a:ext cx="1813002" cy="137160"/>
          </a:xfrm>
          <a:prstGeom prst="roundRect">
            <a:avLst>
              <a:gd name="adj" fmla="val 16667"/>
            </a:avLst>
          </a:prstGeom>
          <a:solidFill>
            <a:srgbClr val="FFFF99"/>
          </a:solidFill>
          <a:ln w="9525">
            <a:solidFill>
              <a:schemeClr val="tx1"/>
            </a:solidFill>
            <a:round/>
            <a:headEnd/>
            <a:tailEnd/>
          </a:ln>
        </p:spPr>
        <p:txBody>
          <a:bodyPr wrap="none" lIns="274320" tIns="0" rIns="0" bIns="0" numCol="1" spcCol="91440" anchor="ctr"/>
          <a:lstStyle/>
          <a:p>
            <a:pPr marL="0" marR="0" lvl="0" indent="0" algn="l" defTabSz="457200" rtl="0" eaLnBrk="0" fontAlgn="base" latinLnBrk="0" hangingPunct="0">
              <a:lnSpc>
                <a:spcPts val="700"/>
              </a:lnSpc>
              <a:spcBef>
                <a:spcPct val="0"/>
              </a:spcBef>
              <a:spcAft>
                <a:spcPct val="0"/>
              </a:spcAft>
              <a:buClrTx/>
              <a:buSzTx/>
              <a:buFontTx/>
              <a:buNone/>
              <a:tabLst/>
              <a:defRPr/>
            </a:pP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ADVANCED (</a:t>
            </a:r>
            <a:r>
              <a:rPr kumimoji="0" lang="en-US" sz="700" b="0" i="0" u="none" strike="noStrike" kern="1200" cap="none" spc="0" normalizeH="0" baseline="0" noProof="0" dirty="0">
                <a:ln>
                  <a:noFill/>
                </a:ln>
                <a:solidFill>
                  <a:prstClr val="black"/>
                </a:solidFill>
                <a:effectLst/>
                <a:uLnTx/>
                <a:uFillTx/>
                <a:latin typeface="Arial"/>
                <a:ea typeface="+mn-ea"/>
                <a:cs typeface="+mn-cs"/>
              </a:rPr>
              <a:t>≥ 3 Tours + PQS</a:t>
            </a: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700" b="0" i="0" u="none" strike="noStrike" kern="1200" cap="none" spc="0" normalizeH="0" baseline="0" noProof="0" dirty="0">
              <a:ln>
                <a:noFill/>
              </a:ln>
              <a:solidFill>
                <a:prstClr val="black"/>
              </a:solidFill>
              <a:effectLst/>
              <a:uLnTx/>
              <a:uFillTx/>
              <a:latin typeface="Arial"/>
              <a:ea typeface="+mn-ea"/>
              <a:cs typeface="+mn-cs"/>
            </a:endParaRPr>
          </a:p>
        </p:txBody>
      </p:sp>
      <p:sp>
        <p:nvSpPr>
          <p:cNvPr id="125" name="AutoShape 29"/>
          <p:cNvSpPr>
            <a:spLocks noChangeArrowheads="1"/>
          </p:cNvSpPr>
          <p:nvPr/>
        </p:nvSpPr>
        <p:spPr bwMode="auto">
          <a:xfrm>
            <a:off x="6341571" y="3101691"/>
            <a:ext cx="1808012" cy="137160"/>
          </a:xfrm>
          <a:prstGeom prst="roundRect">
            <a:avLst>
              <a:gd name="adj" fmla="val 16667"/>
            </a:avLst>
          </a:prstGeom>
          <a:solidFill>
            <a:srgbClr val="FFFF99"/>
          </a:solidFill>
          <a:ln w="9525">
            <a:solidFill>
              <a:schemeClr val="tx1"/>
            </a:solidFill>
            <a:round/>
            <a:headEnd/>
            <a:tailEnd/>
          </a:ln>
        </p:spPr>
        <p:txBody>
          <a:bodyPr wrap="none" lIns="274320" tIns="0" rIns="0" bIns="0" numCol="1" spcCol="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EXPERT </a:t>
            </a: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r>
              <a:rPr kumimoji="0" lang="en-US" sz="700" b="0" i="0" u="none" strike="noStrike" kern="1200" cap="none" spc="0" normalizeH="0" baseline="0" noProof="0" dirty="0">
                <a:ln>
                  <a:noFill/>
                </a:ln>
                <a:solidFill>
                  <a:prstClr val="black"/>
                </a:solidFill>
                <a:effectLst/>
                <a:uLnTx/>
                <a:uFillTx/>
                <a:latin typeface="Arial"/>
                <a:ea typeface="+mn-ea"/>
                <a:cs typeface="+mn-cs"/>
              </a:rPr>
              <a:t>≥ 4 Tours</a:t>
            </a:r>
            <a:r>
              <a:rPr kumimoji="0" lang="en-US" sz="700" b="1"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rPr>
              <a:t>)</a:t>
            </a:r>
            <a:endParaRPr kumimoji="0" lang="en-US" sz="700" b="0" i="0" u="none" strike="noStrike" kern="1200" cap="none" spc="0" normalizeH="0" baseline="0" noProof="0" dirty="0">
              <a:ln>
                <a:noFill/>
              </a:ln>
              <a:solidFill>
                <a:prstClr val="black"/>
              </a:solidFill>
              <a:effectLst/>
              <a:uLnTx/>
              <a:uFillTx/>
              <a:latin typeface="Arial"/>
              <a:ea typeface="+mn-ea"/>
              <a:cs typeface="+mn-cs"/>
            </a:endParaRPr>
          </a:p>
        </p:txBody>
      </p:sp>
      <p:sp>
        <p:nvSpPr>
          <p:cNvPr id="127" name="AutoShape 29"/>
          <p:cNvSpPr>
            <a:spLocks noChangeArrowheads="1"/>
          </p:cNvSpPr>
          <p:nvPr/>
        </p:nvSpPr>
        <p:spPr bwMode="auto">
          <a:xfrm>
            <a:off x="8160397" y="3101694"/>
            <a:ext cx="887511" cy="137160"/>
          </a:xfrm>
          <a:prstGeom prst="roundRect">
            <a:avLst>
              <a:gd name="adj" fmla="val 16667"/>
            </a:avLst>
          </a:prstGeom>
          <a:solidFill>
            <a:srgbClr val="FFFF99"/>
          </a:solidFill>
          <a:ln w="9525">
            <a:solidFill>
              <a:schemeClr val="tx1"/>
            </a:solidFill>
            <a:round/>
            <a:headEnd/>
            <a:tailEnd/>
          </a:ln>
        </p:spPr>
        <p:txBody>
          <a:bodyPr wrap="none" lIns="91440" tIns="0" rIns="91440" bIns="0" numCol="1" spcCol="0" anchor="ctr"/>
          <a:lstStyle/>
          <a:p>
            <a:pPr marL="0" marR="0" lvl="0" indent="0" algn="l" defTabSz="457200" rtl="0" eaLnBrk="0" fontAlgn="base" latinLnBrk="0" hangingPunct="0">
              <a:lnSpc>
                <a:spcPct val="100000"/>
              </a:lnSpc>
              <a:spcBef>
                <a:spcPct val="0"/>
              </a:spcBef>
              <a:spcAft>
                <a:spcPct val="0"/>
              </a:spcAft>
              <a:buClrTx/>
              <a:buSzTx/>
              <a:buFontTx/>
              <a:buNone/>
              <a:tabLst/>
              <a:defRPr/>
            </a:pPr>
            <a:r>
              <a:rPr kumimoji="0" lang="en-US" sz="700" b="1" i="0" u="none" strike="noStrike" kern="1200" cap="none" spc="0" normalizeH="0" baseline="0" noProof="0" dirty="0">
                <a:ln>
                  <a:noFill/>
                </a:ln>
                <a:solidFill>
                  <a:srgbClr val="000000"/>
                </a:solidFill>
                <a:effectLst/>
                <a:uLnTx/>
                <a:uFillTx/>
                <a:latin typeface="Arial" panose="020B0604020202020204" pitchFamily="34" charset="0"/>
                <a:ea typeface="+mn-ea"/>
                <a:cs typeface="Arial" panose="020B0604020202020204" pitchFamily="34" charset="0"/>
              </a:rPr>
              <a:t>     PINNACLE</a:t>
            </a:r>
          </a:p>
        </p:txBody>
      </p:sp>
      <p:sp>
        <p:nvSpPr>
          <p:cNvPr id="132" name="Text Box 26"/>
          <p:cNvSpPr txBox="1">
            <a:spLocks noChangeArrowheads="1"/>
          </p:cNvSpPr>
          <p:nvPr/>
        </p:nvSpPr>
        <p:spPr bwMode="auto">
          <a:xfrm>
            <a:off x="33126" y="5426306"/>
            <a:ext cx="6913566" cy="477054"/>
          </a:xfrm>
          <a:prstGeom prst="rect">
            <a:avLst/>
          </a:prstGeom>
          <a:noFill/>
          <a:ln w="9525">
            <a:noFill/>
            <a:miter lim="800000"/>
            <a:headEnd/>
            <a:tailEnd/>
          </a:ln>
        </p:spPr>
        <p:txBody>
          <a:bodyPr wrap="square">
            <a:spAutoFit/>
          </a:bodyPr>
          <a:lstStyle/>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Arial"/>
                <a:ea typeface="+mn-ea"/>
                <a:cs typeface="Times New Roman" pitchFamily="18" charset="0"/>
              </a:rPr>
              <a:t>*FR2 Officers will have to leave FR2 Career Track to complete LCDR and CDR Command and Leadership tours</a:t>
            </a:r>
          </a:p>
          <a:p>
            <a:pPr marL="0" marR="0" lvl="0" indent="0" algn="l" defTabSz="914400" rtl="0" eaLnBrk="0" fontAlgn="base" latinLnBrk="0" hangingPunct="0">
              <a:lnSpc>
                <a:spcPct val="100000"/>
              </a:lnSpc>
              <a:spcBef>
                <a:spcPct val="50000"/>
              </a:spcBef>
              <a:spcAft>
                <a:spcPct val="0"/>
              </a:spcAft>
              <a:buClrTx/>
              <a:buSzTx/>
              <a:buFontTx/>
              <a:buNone/>
              <a:tabLst/>
              <a:defRPr/>
            </a:pPr>
            <a:r>
              <a:rPr kumimoji="0" lang="en-US" sz="1000" b="1" i="0" u="none" strike="noStrike" kern="1200" cap="none" spc="0" normalizeH="0" baseline="0" noProof="0" dirty="0">
                <a:ln>
                  <a:noFill/>
                </a:ln>
                <a:solidFill>
                  <a:srgbClr val="000000"/>
                </a:solidFill>
                <a:effectLst/>
                <a:uLnTx/>
                <a:uFillTx/>
                <a:latin typeface="Arial"/>
                <a:ea typeface="+mn-ea"/>
                <a:cs typeface="Times New Roman" pitchFamily="18" charset="0"/>
              </a:rPr>
              <a:t>**Nominative Billet (1000 coded)</a:t>
            </a:r>
          </a:p>
        </p:txBody>
      </p:sp>
      <p:sp>
        <p:nvSpPr>
          <p:cNvPr id="115" name="AutoShape 44"/>
          <p:cNvSpPr>
            <a:spLocks noChangeArrowheads="1"/>
          </p:cNvSpPr>
          <p:nvPr/>
        </p:nvSpPr>
        <p:spPr bwMode="auto">
          <a:xfrm>
            <a:off x="6635048" y="5822172"/>
            <a:ext cx="1463040" cy="137160"/>
          </a:xfrm>
          <a:prstGeom prst="roundRect">
            <a:avLst>
              <a:gd name="adj" fmla="val 16667"/>
            </a:avLst>
          </a:prstGeom>
          <a:solidFill>
            <a:schemeClr val="bg1">
              <a:lumMod val="85000"/>
            </a:schemeClr>
          </a:solidFill>
          <a:ln w="9525">
            <a:solidFill>
              <a:schemeClr val="tx1"/>
            </a:solidFill>
            <a:round/>
            <a:headEnd/>
            <a:tailEnd/>
          </a:ln>
        </p:spPr>
        <p:txBody>
          <a:bodyPr wrap="none" lIns="0" rIns="0" anchor="ctr"/>
          <a:lstStyle/>
          <a:p>
            <a:pPr marL="0" marR="0" lvl="0" indent="0" algn="ctr" defTabSz="914400" rtl="0" eaLnBrk="0" fontAlgn="base" latinLnBrk="0" hangingPunct="0">
              <a:lnSpc>
                <a:spcPct val="100000"/>
              </a:lnSpc>
              <a:spcBef>
                <a:spcPct val="0"/>
              </a:spcBef>
              <a:spcAft>
                <a:spcPct val="0"/>
              </a:spcAft>
              <a:buClrTx/>
              <a:buSzTx/>
              <a:buFontTx/>
              <a:buNone/>
              <a:tabLst/>
              <a:defRPr/>
            </a:pPr>
            <a:r>
              <a:rPr kumimoji="0" lang="en-US" sz="650" b="1" i="0" u="none" strike="noStrike" kern="1200" cap="none" spc="0" normalizeH="0" baseline="0" noProof="0" dirty="0">
                <a:ln>
                  <a:noFill/>
                </a:ln>
                <a:solidFill>
                  <a:prstClr val="black"/>
                </a:solidFill>
                <a:effectLst/>
                <a:uLnTx/>
                <a:uFillTx/>
                <a:latin typeface="Arial"/>
                <a:ea typeface="+mn-ea"/>
                <a:cs typeface="+mn-cs"/>
              </a:rPr>
              <a:t>VALUED SUBSPECIALTIES</a:t>
            </a:r>
          </a:p>
        </p:txBody>
      </p:sp>
      <p:graphicFrame>
        <p:nvGraphicFramePr>
          <p:cNvPr id="117" name="Table 116"/>
          <p:cNvGraphicFramePr>
            <a:graphicFrameLocks noGrp="1"/>
          </p:cNvGraphicFramePr>
          <p:nvPr/>
        </p:nvGraphicFramePr>
        <p:xfrm>
          <a:off x="5689842" y="5987739"/>
          <a:ext cx="3353355" cy="548640"/>
        </p:xfrm>
        <a:graphic>
          <a:graphicData uri="http://schemas.openxmlformats.org/drawingml/2006/table">
            <a:tbl>
              <a:tblPr firstRow="1" bandRow="1">
                <a:tableStyleId>{5C22544A-7EE6-4342-B048-85BDC9FD1C3A}</a:tableStyleId>
              </a:tblPr>
              <a:tblGrid>
                <a:gridCol w="355202">
                  <a:extLst>
                    <a:ext uri="{9D8B030D-6E8A-4147-A177-3AD203B41FA5}">
                      <a16:colId xmlns:a16="http://schemas.microsoft.com/office/drawing/2014/main" val="853604891"/>
                    </a:ext>
                  </a:extLst>
                </a:gridCol>
                <a:gridCol w="1367790">
                  <a:extLst>
                    <a:ext uri="{9D8B030D-6E8A-4147-A177-3AD203B41FA5}">
                      <a16:colId xmlns:a16="http://schemas.microsoft.com/office/drawing/2014/main" val="3025653506"/>
                    </a:ext>
                  </a:extLst>
                </a:gridCol>
                <a:gridCol w="337185">
                  <a:extLst>
                    <a:ext uri="{9D8B030D-6E8A-4147-A177-3AD203B41FA5}">
                      <a16:colId xmlns:a16="http://schemas.microsoft.com/office/drawing/2014/main" val="1961762157"/>
                    </a:ext>
                  </a:extLst>
                </a:gridCol>
                <a:gridCol w="1293178">
                  <a:extLst>
                    <a:ext uri="{9D8B030D-6E8A-4147-A177-3AD203B41FA5}">
                      <a16:colId xmlns:a16="http://schemas.microsoft.com/office/drawing/2014/main" val="2924404491"/>
                    </a:ext>
                  </a:extLst>
                </a:gridCol>
              </a:tblGrid>
              <a:tr h="137160">
                <a:tc>
                  <a:txBody>
                    <a:bodyPr/>
                    <a:lstStyle/>
                    <a:p>
                      <a:pPr algn="ctr"/>
                      <a:r>
                        <a:rPr lang="en-US" sz="600" b="0" dirty="0">
                          <a:solidFill>
                            <a:schemeClr val="tx1"/>
                          </a:solidFill>
                        </a:rPr>
                        <a:t>31XX</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Financial Management</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600" b="0" dirty="0">
                          <a:solidFill>
                            <a:schemeClr val="tx1"/>
                          </a:solidFill>
                        </a:rPr>
                        <a:t>3150</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Training &amp; Education</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3978463884"/>
                  </a:ext>
                </a:extLst>
              </a:tr>
              <a:tr h="137160">
                <a:tc>
                  <a:txBody>
                    <a:bodyPr/>
                    <a:lstStyle/>
                    <a:p>
                      <a:pPr algn="ctr"/>
                      <a:r>
                        <a:rPr lang="en-US" sz="600" b="0" dirty="0">
                          <a:solidFill>
                            <a:schemeClr val="tx1"/>
                          </a:solidFill>
                        </a:rPr>
                        <a:t>3130</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Manpower Systems Analysis</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600" b="0" dirty="0">
                          <a:solidFill>
                            <a:schemeClr val="tx1"/>
                          </a:solidFill>
                        </a:rPr>
                        <a:t>321X</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Operations</a:t>
                      </a:r>
                      <a:r>
                        <a:rPr lang="en-US" sz="600" b="0" baseline="0" dirty="0">
                          <a:solidFill>
                            <a:schemeClr val="tx1"/>
                          </a:solidFill>
                        </a:rPr>
                        <a:t> Analysis</a:t>
                      </a:r>
                      <a:endParaRPr lang="en-US" sz="600" b="0" dirty="0">
                        <a:solidFill>
                          <a:schemeClr val="tx1"/>
                        </a:solidFill>
                      </a:endParaRP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75806970"/>
                  </a:ext>
                </a:extLst>
              </a:tr>
              <a:tr h="137160">
                <a:tc>
                  <a:txBody>
                    <a:bodyPr/>
                    <a:lstStyle/>
                    <a:p>
                      <a:pPr algn="ctr"/>
                      <a:r>
                        <a:rPr lang="en-US" sz="600" b="0" dirty="0">
                          <a:solidFill>
                            <a:schemeClr val="tx1"/>
                          </a:solidFill>
                        </a:rPr>
                        <a:t>S</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18 Month</a:t>
                      </a:r>
                      <a:r>
                        <a:rPr lang="en-US" sz="600" b="0" baseline="0" dirty="0">
                          <a:solidFill>
                            <a:schemeClr val="tx1"/>
                          </a:solidFill>
                        </a:rPr>
                        <a:t> Experience Tour</a:t>
                      </a:r>
                      <a:endParaRPr lang="en-US" sz="600" b="0" dirty="0">
                        <a:solidFill>
                          <a:schemeClr val="tx1"/>
                        </a:solidFill>
                      </a:endParaRP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600" b="0" dirty="0">
                          <a:solidFill>
                            <a:schemeClr val="tx1"/>
                          </a:solidFill>
                        </a:rPr>
                        <a:t>P</a:t>
                      </a:r>
                    </a:p>
                  </a:txBody>
                  <a:tcPr marL="45720" marT="0" marB="0" anchor="ctr" anchorCtr="1">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Graduate Degree</a:t>
                      </a: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572940668"/>
                  </a:ext>
                </a:extLst>
              </a:tr>
              <a:tr h="137160">
                <a:tc>
                  <a:txBody>
                    <a:bodyPr/>
                    <a:lstStyle/>
                    <a:p>
                      <a:pPr algn="ctr"/>
                      <a:r>
                        <a:rPr lang="en-US" sz="600" b="0" dirty="0">
                          <a:solidFill>
                            <a:schemeClr val="tx1"/>
                          </a:solidFill>
                        </a:rPr>
                        <a:t>R</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Two Separate</a:t>
                      </a:r>
                      <a:r>
                        <a:rPr lang="en-US" sz="600" b="0" baseline="0" dirty="0">
                          <a:solidFill>
                            <a:schemeClr val="tx1"/>
                          </a:solidFill>
                        </a:rPr>
                        <a:t> 18 Mo. Tours - Proven</a:t>
                      </a:r>
                      <a:endParaRPr lang="en-US" sz="600" b="0" dirty="0">
                        <a:solidFill>
                          <a:schemeClr val="tx1"/>
                        </a:solidFill>
                      </a:endParaRP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ctr"/>
                      <a:r>
                        <a:rPr lang="en-US" sz="600" b="0" dirty="0">
                          <a:solidFill>
                            <a:schemeClr val="tx1"/>
                          </a:solidFill>
                        </a:rPr>
                        <a:t>Q</a:t>
                      </a:r>
                    </a:p>
                  </a:txBody>
                  <a:tcPr marL="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tc>
                  <a:txBody>
                    <a:bodyPr/>
                    <a:lstStyle/>
                    <a:p>
                      <a:pPr algn="l"/>
                      <a:r>
                        <a:rPr lang="en-US" sz="600" b="0" dirty="0">
                          <a:solidFill>
                            <a:schemeClr val="tx1"/>
                          </a:solidFill>
                        </a:rPr>
                        <a:t>(P)</a:t>
                      </a:r>
                      <a:r>
                        <a:rPr lang="en-US" sz="600" b="0" baseline="0" dirty="0">
                          <a:solidFill>
                            <a:schemeClr val="tx1"/>
                          </a:solidFill>
                        </a:rPr>
                        <a:t> Degree + 18 Mo. Tour – Proven</a:t>
                      </a:r>
                      <a:endParaRPr lang="en-US" sz="600" b="0" dirty="0">
                        <a:solidFill>
                          <a:schemeClr val="tx1"/>
                        </a:solidFill>
                      </a:endParaRPr>
                    </a:p>
                  </a:txBody>
                  <a:tcPr marL="45720" marR="4572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99"/>
                    </a:solidFill>
                  </a:tcPr>
                </a:tc>
                <a:extLst>
                  <a:ext uri="{0D108BD9-81ED-4DB2-BD59-A6C34878D82A}">
                    <a16:rowId xmlns:a16="http://schemas.microsoft.com/office/drawing/2014/main" val="1636090041"/>
                  </a:ext>
                </a:extLst>
              </a:tr>
            </a:tbl>
          </a:graphicData>
        </a:graphic>
      </p:graphicFrame>
      <p:sp>
        <p:nvSpPr>
          <p:cNvPr id="7" name="TextBox 6">
            <a:extLst>
              <a:ext uri="{FF2B5EF4-FFF2-40B4-BE49-F238E27FC236}">
                <a16:creationId xmlns:a16="http://schemas.microsoft.com/office/drawing/2014/main" id="{A1AAE966-E276-942F-5898-0C95F4B50E4A}"/>
              </a:ext>
            </a:extLst>
          </p:cNvPr>
          <p:cNvSpPr txBox="1"/>
          <p:nvPr/>
        </p:nvSpPr>
        <p:spPr>
          <a:xfrm>
            <a:off x="8695411" y="6630039"/>
            <a:ext cx="325730" cy="246221"/>
          </a:xfrm>
          <a:prstGeom prst="rect">
            <a:avLst/>
          </a:prstGeom>
          <a:noFill/>
        </p:spPr>
        <p:txBody>
          <a:bodyPr wrap="none" rtlCol="0">
            <a:spAutoFit/>
          </a:bodyPr>
          <a:lstStyle/>
          <a:p>
            <a:fld id="{404AB8AB-3EBC-43BA-8934-64629AF21890}" type="slidenum">
              <a:rPr kumimoji="0" lang="en-US" sz="1000" b="0" i="0" u="none" strike="noStrike" kern="1200" cap="none" spc="0" normalizeH="0" baseline="0" noProof="0" smtClean="0">
                <a:ln>
                  <a:noFill/>
                </a:ln>
                <a:solidFill>
                  <a:prstClr val="black"/>
                </a:solidFill>
                <a:effectLst/>
                <a:uLnTx/>
                <a:uFillTx/>
                <a:latin typeface="Arial"/>
                <a:ea typeface="+mn-ea"/>
                <a:cs typeface="+mn-cs"/>
              </a:rPr>
              <a:pPr/>
              <a:t>5</a:t>
            </a:fld>
            <a:endParaRPr lang="en-US" sz="1000" dirty="0"/>
          </a:p>
        </p:txBody>
      </p:sp>
    </p:spTree>
    <p:extLst>
      <p:ext uri="{BB962C8B-B14F-4D97-AF65-F5344CB8AC3E}">
        <p14:creationId xmlns:p14="http://schemas.microsoft.com/office/powerpoint/2010/main" val="4158964155"/>
      </p:ext>
    </p:extLst>
  </p:cSld>
  <p:clrMapOvr>
    <a:masterClrMapping/>
  </p:clrMapOvr>
</p:sld>
</file>

<file path=ppt/theme/theme1.xml><?xml version="1.0" encoding="utf-8"?>
<a:theme xmlns:a="http://schemas.openxmlformats.org/drawingml/2006/main" name="CNO_Brief_Template_v5">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2_CNO_Brief_Template_v5">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3_CNO_Brief_Template_v5">
  <a:themeElements>
    <a:clrScheme name="Office 2007-2010">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0E2841"/>
      </a:dk2>
      <a:lt2>
        <a:srgbClr val="E8E8E8"/>
      </a:lt2>
      <a:accent1>
        <a:srgbClr val="156082"/>
      </a:accent1>
      <a:accent2>
        <a:srgbClr val="E97132"/>
      </a:accent2>
      <a:accent3>
        <a:srgbClr val="196B24"/>
      </a:accent3>
      <a:accent4>
        <a:srgbClr val="0F9ED5"/>
      </a:accent4>
      <a:accent5>
        <a:srgbClr val="A02B93"/>
      </a:accent5>
      <a:accent6>
        <a:srgbClr val="4EA72E"/>
      </a:accent6>
      <a:hlink>
        <a:srgbClr val="467886"/>
      </a:hlink>
      <a:folHlink>
        <a:srgbClr val="96607D"/>
      </a:folHlink>
    </a:clrScheme>
    <a:fontScheme name="Office">
      <a:majorFont>
        <a:latin typeface="Aptos Display" panose="0211000402020202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Aptos" panose="0211000402020202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12700" cap="flat" cmpd="sng" algn="ctr">
          <a:solidFill>
            <a:schemeClr val="phClr"/>
          </a:solidFill>
          <a:prstDash val="solid"/>
          <a:miter lim="800000"/>
        </a:ln>
        <a:ln w="19050" cap="flat" cmpd="sng" algn="ctr">
          <a:solidFill>
            <a:schemeClr val="phClr"/>
          </a:solidFill>
          <a:prstDash val="solid"/>
          <a:miter lim="800000"/>
        </a:ln>
        <a:ln w="2540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lnDef>
      <a:spPr/>
      <a:bodyPr/>
      <a:lstStyle/>
      <a:style>
        <a:lnRef idx="2">
          <a:schemeClr val="accent1"/>
        </a:lnRef>
        <a:fillRef idx="0">
          <a:schemeClr val="accent1"/>
        </a:fillRef>
        <a:effectRef idx="1">
          <a:schemeClr val="accent1"/>
        </a:effectRef>
        <a:fontRef idx="minor">
          <a:schemeClr val="tx1"/>
        </a:fontRef>
      </a:style>
    </a:lnDef>
  </a:objectDefaults>
  <a:extraClrSchemeLst/>
  <a:extLst>
    <a:ext uri="{05A4C25C-085E-4340-85A3-A5531E510DB2}">
      <thm15:themeFamily xmlns:thm15="http://schemas.microsoft.com/office/thememl/2012/main" name="Office Theme" id="{2E142A2C-CD16-42D6-873A-C26D2A0506FA}" vid="{1BDDFF52-6CD6-40A5-AB3C-68EB2F1E4D0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83751337EF128741951E113446624CEE" ma:contentTypeVersion="0" ma:contentTypeDescription="Create a new document." ma:contentTypeScope="" ma:versionID="622ba53a735102bd4139cc2a4433f0df">
  <xsd:schema xmlns:xsd="http://www.w3.org/2001/XMLSchema" xmlns:xs="http://www.w3.org/2001/XMLSchema" xmlns:p="http://schemas.microsoft.com/office/2006/metadata/properties" targetNamespace="http://schemas.microsoft.com/office/2006/metadata/properties" ma:root="true" ma:fieldsID="124fd2d4348e31d7b7bcc391e9da9503">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D12BEDDE-04C5-4D77-8C7B-E43EF7A2821C}">
  <ds:schemaRefs>
    <ds:schemaRef ds:uri="http://purl.org/dc/terms/"/>
    <ds:schemaRef ds:uri="http://schemas.openxmlformats.org/package/2006/metadata/core-properties"/>
    <ds:schemaRef ds:uri="http://purl.org/dc/dcmitype/"/>
    <ds:schemaRef ds:uri="http://schemas.microsoft.com/office/2006/documentManagement/types"/>
    <ds:schemaRef ds:uri="http://purl.org/dc/elements/1.1/"/>
    <ds:schemaRef ds:uri="http://schemas.microsoft.com/office/2006/metadata/properties"/>
    <ds:schemaRef ds:uri="http://schemas.microsoft.com/office/infopath/2007/PartnerControls"/>
    <ds:schemaRef ds:uri="http://www.w3.org/XML/1998/namespace"/>
  </ds:schemaRefs>
</ds:datastoreItem>
</file>

<file path=customXml/itemProps2.xml><?xml version="1.0" encoding="utf-8"?>
<ds:datastoreItem xmlns:ds="http://schemas.openxmlformats.org/officeDocument/2006/customXml" ds:itemID="{921929A4-870C-4E0A-9709-44B8FA49CE69}">
  <ds:schemaRefs>
    <ds:schemaRef ds:uri="http://schemas.microsoft.com/sharepoint/v3/contenttype/forms"/>
  </ds:schemaRefs>
</ds:datastoreItem>
</file>

<file path=customXml/itemProps3.xml><?xml version="1.0" encoding="utf-8"?>
<ds:datastoreItem xmlns:ds="http://schemas.openxmlformats.org/officeDocument/2006/customXml" ds:itemID="{D900319E-E723-430D-9AA6-C09775C1E846}">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docProps/app.xml><?xml version="1.0" encoding="utf-8"?>
<Properties xmlns="http://schemas.openxmlformats.org/officeDocument/2006/extended-properties" xmlns:vt="http://schemas.openxmlformats.org/officeDocument/2006/docPropsVTypes">
  <Template>Office Theme</Template>
  <TotalTime>1060</TotalTime>
  <Words>1238</Words>
  <Application>Microsoft Office PowerPoint</Application>
  <PresentationFormat>On-screen Show (4:3)</PresentationFormat>
  <Paragraphs>160</Paragraphs>
  <Slides>5</Slides>
  <Notes>4</Notes>
  <HiddenSlides>0</HiddenSlides>
  <MMClips>0</MMClips>
  <ScaleCrop>false</ScaleCrop>
  <HeadingPairs>
    <vt:vector size="6" baseType="variant">
      <vt:variant>
        <vt:lpstr>Fonts Used</vt:lpstr>
      </vt:variant>
      <vt:variant>
        <vt:i4>5</vt:i4>
      </vt:variant>
      <vt:variant>
        <vt:lpstr>Theme</vt:lpstr>
      </vt:variant>
      <vt:variant>
        <vt:i4>3</vt:i4>
      </vt:variant>
      <vt:variant>
        <vt:lpstr>Slide Titles</vt:lpstr>
      </vt:variant>
      <vt:variant>
        <vt:i4>5</vt:i4>
      </vt:variant>
    </vt:vector>
  </HeadingPairs>
  <TitlesOfParts>
    <vt:vector size="13" baseType="lpstr">
      <vt:lpstr>Aptos</vt:lpstr>
      <vt:lpstr>Arial</vt:lpstr>
      <vt:lpstr>Calibri</vt:lpstr>
      <vt:lpstr>Times New Roman</vt:lpstr>
      <vt:lpstr>Wingdings</vt:lpstr>
      <vt:lpstr>CNO_Brief_Template_v5</vt:lpstr>
      <vt:lpstr>2_CNO_Brief_Template_v5</vt:lpstr>
      <vt:lpstr>3_CNO_Brief_Template_v5</vt:lpstr>
      <vt:lpstr>FY-26 Active-Duty Line Community Brief Disclaimer</vt:lpstr>
      <vt:lpstr>PowerPoint Presentation</vt:lpstr>
      <vt:lpstr>FY-26 Active-Duty Merit Reorder Disclaimer</vt:lpstr>
      <vt:lpstr>PowerPoint Presentation</vt:lpstr>
      <vt:lpstr>PowerPoint Presentation</vt:lpstr>
    </vt:vector>
  </TitlesOfParts>
  <Company>HPES NMCI NGEN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FY-26 Active-Duty Line Community Brief Disclaimer</dc:title>
  <dc:creator>Ball, W E (Bill) CDR USN NSA MID SOUTH MIL TN (USA)</dc:creator>
  <cp:lastModifiedBy>Heft, Paul P LCDR USN COMNAVPERSCOM MIL TN (USA)</cp:lastModifiedBy>
  <cp:revision>45</cp:revision>
  <cp:lastPrinted>2024-10-09T11:59:42Z</cp:lastPrinted>
  <dcterms:created xsi:type="dcterms:W3CDTF">2024-07-17T15:21:54Z</dcterms:created>
  <dcterms:modified xsi:type="dcterms:W3CDTF">2025-01-06T19:17:37Z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0x01010083751337EF128741951E113446624CEE</vt:lpwstr>
  </property>
</Properties>
</file>